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sldIdLst>
    <p:sldId id="261" r:id="rId2"/>
    <p:sldId id="265" r:id="rId3"/>
    <p:sldId id="266" r:id="rId4"/>
    <p:sldId id="268" r:id="rId5"/>
    <p:sldId id="271" r:id="rId6"/>
    <p:sldId id="280" r:id="rId7"/>
    <p:sldId id="282" r:id="rId8"/>
    <p:sldId id="283" r:id="rId9"/>
    <p:sldId id="260" r:id="rId10"/>
    <p:sldId id="264" r:id="rId11"/>
    <p:sldId id="270" r:id="rId12"/>
    <p:sldId id="262" r:id="rId13"/>
    <p:sldId id="277" r:id="rId14"/>
    <p:sldId id="275" r:id="rId15"/>
    <p:sldId id="278" r:id="rId16"/>
    <p:sldId id="276" r:id="rId17"/>
    <p:sldId id="279" r:id="rId18"/>
    <p:sldId id="273" r:id="rId19"/>
    <p:sldId id="272" r:id="rId20"/>
    <p:sldId id="27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73BA1-F330-C301-3FC5-1BA8C3F37772}" v="741" dt="2024-11-18T18:43:10.192"/>
    <p1510:client id="{B9D15441-6DB0-329F-4446-C6164B2C2E8A}" v="110" dt="2024-11-18T20:01:48.427"/>
    <p1510:client id="{CF00F3D7-F687-E278-6281-E595D7396C49}" v="876" dt="2024-11-18T18:36:30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3C77-D367-45CA-98CA-B722A8F28F0F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AB9783-C0B3-4ED7-8E6F-B52FB564F75B}">
      <dgm:prSet/>
      <dgm:spPr/>
      <dgm:t>
        <a:bodyPr/>
        <a:lstStyle/>
        <a:p>
          <a:r>
            <a:rPr lang="pt-BR">
              <a:latin typeface="Courier New"/>
              <a:cs typeface="Courier New"/>
            </a:rPr>
            <a:t>Desenvolvido por – Apache </a:t>
          </a:r>
          <a:r>
            <a:rPr lang="pt-BR" err="1">
              <a:latin typeface="Courier New"/>
              <a:cs typeface="Courier New"/>
            </a:rPr>
            <a:t>Netbeans</a:t>
          </a:r>
          <a:r>
            <a:rPr lang="pt-BR">
              <a:latin typeface="Courier New"/>
              <a:cs typeface="Courier New"/>
            </a:rPr>
            <a:t> 23 com </a:t>
          </a:r>
          <a:r>
            <a:rPr lang="pt-BR" err="1">
              <a:latin typeface="Courier New"/>
              <a:cs typeface="Courier New"/>
            </a:rPr>
            <a:t>aplicaçao</a:t>
          </a:r>
          <a:r>
            <a:rPr lang="pt-BR">
              <a:latin typeface="Courier New"/>
              <a:cs typeface="Courier New"/>
            </a:rPr>
            <a:t> do </a:t>
          </a:r>
          <a:r>
            <a:rPr lang="pt-BR" err="1">
              <a:latin typeface="Courier New"/>
              <a:cs typeface="Courier New"/>
            </a:rPr>
            <a:t>JDk</a:t>
          </a:r>
          <a:r>
            <a:rPr lang="pt-BR">
              <a:latin typeface="Courier New"/>
              <a:cs typeface="Courier New"/>
            </a:rPr>
            <a:t> 1.8 para o uso do </a:t>
          </a:r>
          <a:r>
            <a:rPr lang="pt-BR" err="1">
              <a:latin typeface="Courier New"/>
              <a:cs typeface="Courier New"/>
            </a:rPr>
            <a:t>JavaFX</a:t>
          </a:r>
          <a:r>
            <a:rPr lang="pt-BR">
              <a:latin typeface="Courier New"/>
              <a:cs typeface="Courier New"/>
            </a:rPr>
            <a:t>;</a:t>
          </a:r>
          <a:endParaRPr lang="en-US">
            <a:latin typeface="Courier New"/>
            <a:cs typeface="Courier New"/>
          </a:endParaRPr>
        </a:p>
      </dgm:t>
    </dgm:pt>
    <dgm:pt modelId="{956CCB1E-C93F-44F9-8FD8-C3D0B95B214F}" type="parTrans" cxnId="{CBC65152-6C73-4FF2-9828-F933475E43E4}">
      <dgm:prSet/>
      <dgm:spPr/>
      <dgm:t>
        <a:bodyPr/>
        <a:lstStyle/>
        <a:p>
          <a:endParaRPr lang="en-US"/>
        </a:p>
      </dgm:t>
    </dgm:pt>
    <dgm:pt modelId="{ACDAE55D-C081-4D52-A3FB-203F282130A0}" type="sibTrans" cxnId="{CBC65152-6C73-4FF2-9828-F933475E43E4}">
      <dgm:prSet/>
      <dgm:spPr/>
      <dgm:t>
        <a:bodyPr/>
        <a:lstStyle/>
        <a:p>
          <a:endParaRPr lang="en-US"/>
        </a:p>
      </dgm:t>
    </dgm:pt>
    <dgm:pt modelId="{CEA0C882-3DDE-4B63-8142-AEF6032B7FF1}">
      <dgm:prSet/>
      <dgm:spPr/>
      <dgm:t>
        <a:bodyPr/>
        <a:lstStyle/>
        <a:p>
          <a:r>
            <a:rPr lang="pt-BR">
              <a:latin typeface="Courier New"/>
              <a:cs typeface="Courier New"/>
            </a:rPr>
            <a:t>API banco de dados SQLite3 com JDBC </a:t>
          </a:r>
          <a:r>
            <a:rPr lang="pt-BR" err="1">
              <a:latin typeface="Courier New"/>
              <a:cs typeface="Courier New"/>
            </a:rPr>
            <a:t>SQlite</a:t>
          </a:r>
          <a:r>
            <a:rPr lang="pt-BR">
              <a:latin typeface="Courier New"/>
              <a:cs typeface="Courier New"/>
            </a:rPr>
            <a:t>;</a:t>
          </a:r>
          <a:endParaRPr lang="en-US">
            <a:latin typeface="Courier New"/>
            <a:cs typeface="Courier New"/>
          </a:endParaRPr>
        </a:p>
      </dgm:t>
    </dgm:pt>
    <dgm:pt modelId="{CC0D9760-C5F1-4E01-987B-A52429F077FB}" type="parTrans" cxnId="{696368E4-DCCD-4D64-9D20-5FA78220D3FE}">
      <dgm:prSet/>
      <dgm:spPr/>
      <dgm:t>
        <a:bodyPr/>
        <a:lstStyle/>
        <a:p>
          <a:endParaRPr lang="en-US"/>
        </a:p>
      </dgm:t>
    </dgm:pt>
    <dgm:pt modelId="{1292BF34-70E6-4DC2-81CC-4DA3B1097419}" type="sibTrans" cxnId="{696368E4-DCCD-4D64-9D20-5FA78220D3FE}">
      <dgm:prSet/>
      <dgm:spPr/>
      <dgm:t>
        <a:bodyPr/>
        <a:lstStyle/>
        <a:p>
          <a:endParaRPr lang="en-US"/>
        </a:p>
      </dgm:t>
    </dgm:pt>
    <dgm:pt modelId="{377B0C7F-1FA0-4B15-9EFE-45806135461E}">
      <dgm:prSet/>
      <dgm:spPr/>
      <dgm:t>
        <a:bodyPr/>
        <a:lstStyle/>
        <a:p>
          <a:r>
            <a:rPr lang="pt-BR">
              <a:latin typeface="Courier New"/>
              <a:cs typeface="Courier New"/>
            </a:rPr>
            <a:t>Setup </a:t>
          </a:r>
          <a:r>
            <a:rPr lang="pt-BR" err="1">
              <a:latin typeface="Courier New"/>
              <a:cs typeface="Courier New"/>
            </a:rPr>
            <a:t>Compiler</a:t>
          </a:r>
          <a:r>
            <a:rPr lang="pt-BR">
              <a:latin typeface="Courier New"/>
              <a:ea typeface="Calibri Light" panose="020F0302020204030204"/>
              <a:cs typeface="Courier New"/>
            </a:rPr>
            <a:t>.</a:t>
          </a:r>
        </a:p>
      </dgm:t>
    </dgm:pt>
    <dgm:pt modelId="{2901FA21-1018-45E6-8E71-7621CA89FFBC}" type="parTrans" cxnId="{EC5C10BB-12BD-4510-A0F8-5CEAD282AFA0}">
      <dgm:prSet/>
      <dgm:spPr/>
      <dgm:t>
        <a:bodyPr/>
        <a:lstStyle/>
        <a:p>
          <a:endParaRPr lang="en-US"/>
        </a:p>
      </dgm:t>
    </dgm:pt>
    <dgm:pt modelId="{DCC4DCBD-17BF-4431-BB60-588E765ADAD3}" type="sibTrans" cxnId="{EC5C10BB-12BD-4510-A0F8-5CEAD282AFA0}">
      <dgm:prSet/>
      <dgm:spPr/>
      <dgm:t>
        <a:bodyPr/>
        <a:lstStyle/>
        <a:p>
          <a:endParaRPr lang="en-US"/>
        </a:p>
      </dgm:t>
    </dgm:pt>
    <dgm:pt modelId="{92C27EC4-8608-4E4C-997A-1F355F583278}" type="pres">
      <dgm:prSet presAssocID="{15673C77-D367-45CA-98CA-B722A8F28F0F}" presName="outerComposite" presStyleCnt="0">
        <dgm:presLayoutVars>
          <dgm:chMax val="5"/>
          <dgm:dir/>
          <dgm:resizeHandles val="exact"/>
        </dgm:presLayoutVars>
      </dgm:prSet>
      <dgm:spPr/>
    </dgm:pt>
    <dgm:pt modelId="{8D8AE947-6EEB-4A6F-AE96-D00E703A4A65}" type="pres">
      <dgm:prSet presAssocID="{15673C77-D367-45CA-98CA-B722A8F28F0F}" presName="dummyMaxCanvas" presStyleCnt="0">
        <dgm:presLayoutVars/>
      </dgm:prSet>
      <dgm:spPr/>
    </dgm:pt>
    <dgm:pt modelId="{57A217BB-C74D-40B7-ACF8-D81A512689C3}" type="pres">
      <dgm:prSet presAssocID="{15673C77-D367-45CA-98CA-B722A8F28F0F}" presName="ThreeNodes_1" presStyleLbl="node1" presStyleIdx="0" presStyleCnt="3">
        <dgm:presLayoutVars>
          <dgm:bulletEnabled val="1"/>
        </dgm:presLayoutVars>
      </dgm:prSet>
      <dgm:spPr/>
    </dgm:pt>
    <dgm:pt modelId="{1FB38DD8-648B-49AF-B9DC-01EF53DA9468}" type="pres">
      <dgm:prSet presAssocID="{15673C77-D367-45CA-98CA-B722A8F28F0F}" presName="ThreeNodes_2" presStyleLbl="node1" presStyleIdx="1" presStyleCnt="3">
        <dgm:presLayoutVars>
          <dgm:bulletEnabled val="1"/>
        </dgm:presLayoutVars>
      </dgm:prSet>
      <dgm:spPr/>
    </dgm:pt>
    <dgm:pt modelId="{20E1143A-8734-4FA8-B1CC-30D90EFA1945}" type="pres">
      <dgm:prSet presAssocID="{15673C77-D367-45CA-98CA-B722A8F28F0F}" presName="ThreeNodes_3" presStyleLbl="node1" presStyleIdx="2" presStyleCnt="3">
        <dgm:presLayoutVars>
          <dgm:bulletEnabled val="1"/>
        </dgm:presLayoutVars>
      </dgm:prSet>
      <dgm:spPr/>
    </dgm:pt>
    <dgm:pt modelId="{6E4E5466-E1EA-4A6D-A6C3-4D6BABF05BF8}" type="pres">
      <dgm:prSet presAssocID="{15673C77-D367-45CA-98CA-B722A8F28F0F}" presName="ThreeConn_1-2" presStyleLbl="fgAccFollowNode1" presStyleIdx="0" presStyleCnt="2">
        <dgm:presLayoutVars>
          <dgm:bulletEnabled val="1"/>
        </dgm:presLayoutVars>
      </dgm:prSet>
      <dgm:spPr/>
    </dgm:pt>
    <dgm:pt modelId="{6CDFBCFA-134A-4F21-B1E0-445D6523769A}" type="pres">
      <dgm:prSet presAssocID="{15673C77-D367-45CA-98CA-B722A8F28F0F}" presName="ThreeConn_2-3" presStyleLbl="fgAccFollowNode1" presStyleIdx="1" presStyleCnt="2">
        <dgm:presLayoutVars>
          <dgm:bulletEnabled val="1"/>
        </dgm:presLayoutVars>
      </dgm:prSet>
      <dgm:spPr/>
    </dgm:pt>
    <dgm:pt modelId="{EEACC5A0-7306-42DB-86CB-8B1B16F60FF0}" type="pres">
      <dgm:prSet presAssocID="{15673C77-D367-45CA-98CA-B722A8F28F0F}" presName="ThreeNodes_1_text" presStyleLbl="node1" presStyleIdx="2" presStyleCnt="3">
        <dgm:presLayoutVars>
          <dgm:bulletEnabled val="1"/>
        </dgm:presLayoutVars>
      </dgm:prSet>
      <dgm:spPr/>
    </dgm:pt>
    <dgm:pt modelId="{90BDBC03-3433-495A-8FD4-00D9DDEEF3FA}" type="pres">
      <dgm:prSet presAssocID="{15673C77-D367-45CA-98CA-B722A8F28F0F}" presName="ThreeNodes_2_text" presStyleLbl="node1" presStyleIdx="2" presStyleCnt="3">
        <dgm:presLayoutVars>
          <dgm:bulletEnabled val="1"/>
        </dgm:presLayoutVars>
      </dgm:prSet>
      <dgm:spPr/>
    </dgm:pt>
    <dgm:pt modelId="{3BEACB2E-E175-400F-8589-1AB2AE3FDBCA}" type="pres">
      <dgm:prSet presAssocID="{15673C77-D367-45CA-98CA-B722A8F28F0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5D72B1F-DD3E-483C-9E36-255563F3452B}" type="presOf" srcId="{377B0C7F-1FA0-4B15-9EFE-45806135461E}" destId="{3BEACB2E-E175-400F-8589-1AB2AE3FDBCA}" srcOrd="1" destOrd="0" presId="urn:microsoft.com/office/officeart/2005/8/layout/vProcess5"/>
    <dgm:cxn modelId="{CBC65152-6C73-4FF2-9828-F933475E43E4}" srcId="{15673C77-D367-45CA-98CA-B722A8F28F0F}" destId="{56AB9783-C0B3-4ED7-8E6F-B52FB564F75B}" srcOrd="0" destOrd="0" parTransId="{956CCB1E-C93F-44F9-8FD8-C3D0B95B214F}" sibTransId="{ACDAE55D-C081-4D52-A3FB-203F282130A0}"/>
    <dgm:cxn modelId="{7FDFBA87-FC07-463E-AD7D-53D25F7EC500}" type="presOf" srcId="{ACDAE55D-C081-4D52-A3FB-203F282130A0}" destId="{6E4E5466-E1EA-4A6D-A6C3-4D6BABF05BF8}" srcOrd="0" destOrd="0" presId="urn:microsoft.com/office/officeart/2005/8/layout/vProcess5"/>
    <dgm:cxn modelId="{0FBBE38E-2B24-4381-A55C-FA17F8A2663B}" type="presOf" srcId="{56AB9783-C0B3-4ED7-8E6F-B52FB564F75B}" destId="{57A217BB-C74D-40B7-ACF8-D81A512689C3}" srcOrd="0" destOrd="0" presId="urn:microsoft.com/office/officeart/2005/8/layout/vProcess5"/>
    <dgm:cxn modelId="{A328369D-DB95-4318-AA85-4E9238AB1916}" type="presOf" srcId="{15673C77-D367-45CA-98CA-B722A8F28F0F}" destId="{92C27EC4-8608-4E4C-997A-1F355F583278}" srcOrd="0" destOrd="0" presId="urn:microsoft.com/office/officeart/2005/8/layout/vProcess5"/>
    <dgm:cxn modelId="{EC5C10BB-12BD-4510-A0F8-5CEAD282AFA0}" srcId="{15673C77-D367-45CA-98CA-B722A8F28F0F}" destId="{377B0C7F-1FA0-4B15-9EFE-45806135461E}" srcOrd="2" destOrd="0" parTransId="{2901FA21-1018-45E6-8E71-7621CA89FFBC}" sibTransId="{DCC4DCBD-17BF-4431-BB60-588E765ADAD3}"/>
    <dgm:cxn modelId="{CC8CE8D1-6B76-4586-B0E1-FC35A66042F1}" type="presOf" srcId="{56AB9783-C0B3-4ED7-8E6F-B52FB564F75B}" destId="{EEACC5A0-7306-42DB-86CB-8B1B16F60FF0}" srcOrd="1" destOrd="0" presId="urn:microsoft.com/office/officeart/2005/8/layout/vProcess5"/>
    <dgm:cxn modelId="{7D73E9D8-37D3-48FF-ABF3-3F95C2C81C50}" type="presOf" srcId="{1292BF34-70E6-4DC2-81CC-4DA3B1097419}" destId="{6CDFBCFA-134A-4F21-B1E0-445D6523769A}" srcOrd="0" destOrd="0" presId="urn:microsoft.com/office/officeart/2005/8/layout/vProcess5"/>
    <dgm:cxn modelId="{7D16CEE3-F767-4B0C-B18E-53D09A22252A}" type="presOf" srcId="{CEA0C882-3DDE-4B63-8142-AEF6032B7FF1}" destId="{1FB38DD8-648B-49AF-B9DC-01EF53DA9468}" srcOrd="0" destOrd="0" presId="urn:microsoft.com/office/officeart/2005/8/layout/vProcess5"/>
    <dgm:cxn modelId="{696368E4-DCCD-4D64-9D20-5FA78220D3FE}" srcId="{15673C77-D367-45CA-98CA-B722A8F28F0F}" destId="{CEA0C882-3DDE-4B63-8142-AEF6032B7FF1}" srcOrd="1" destOrd="0" parTransId="{CC0D9760-C5F1-4E01-987B-A52429F077FB}" sibTransId="{1292BF34-70E6-4DC2-81CC-4DA3B1097419}"/>
    <dgm:cxn modelId="{3B92A0EC-204D-43EB-94EE-423CEC8FDCB8}" type="presOf" srcId="{CEA0C882-3DDE-4B63-8142-AEF6032B7FF1}" destId="{90BDBC03-3433-495A-8FD4-00D9DDEEF3FA}" srcOrd="1" destOrd="0" presId="urn:microsoft.com/office/officeart/2005/8/layout/vProcess5"/>
    <dgm:cxn modelId="{65460BFC-A73B-4872-AE6F-4FCECB4A832E}" type="presOf" srcId="{377B0C7F-1FA0-4B15-9EFE-45806135461E}" destId="{20E1143A-8734-4FA8-B1CC-30D90EFA1945}" srcOrd="0" destOrd="0" presId="urn:microsoft.com/office/officeart/2005/8/layout/vProcess5"/>
    <dgm:cxn modelId="{6FB31A6A-2848-4B27-9152-442A541C4199}" type="presParOf" srcId="{92C27EC4-8608-4E4C-997A-1F355F583278}" destId="{8D8AE947-6EEB-4A6F-AE96-D00E703A4A65}" srcOrd="0" destOrd="0" presId="urn:microsoft.com/office/officeart/2005/8/layout/vProcess5"/>
    <dgm:cxn modelId="{020160DD-49F5-4090-AE0E-35C58665DA9E}" type="presParOf" srcId="{92C27EC4-8608-4E4C-997A-1F355F583278}" destId="{57A217BB-C74D-40B7-ACF8-D81A512689C3}" srcOrd="1" destOrd="0" presId="urn:microsoft.com/office/officeart/2005/8/layout/vProcess5"/>
    <dgm:cxn modelId="{E4CC4B60-6F6D-4AEE-8D5B-E5C9E388839B}" type="presParOf" srcId="{92C27EC4-8608-4E4C-997A-1F355F583278}" destId="{1FB38DD8-648B-49AF-B9DC-01EF53DA9468}" srcOrd="2" destOrd="0" presId="urn:microsoft.com/office/officeart/2005/8/layout/vProcess5"/>
    <dgm:cxn modelId="{8D64D1FB-9087-4719-B480-8928A4854E07}" type="presParOf" srcId="{92C27EC4-8608-4E4C-997A-1F355F583278}" destId="{20E1143A-8734-4FA8-B1CC-30D90EFA1945}" srcOrd="3" destOrd="0" presId="urn:microsoft.com/office/officeart/2005/8/layout/vProcess5"/>
    <dgm:cxn modelId="{822AC279-7437-4EAA-81CD-D3A9E118C529}" type="presParOf" srcId="{92C27EC4-8608-4E4C-997A-1F355F583278}" destId="{6E4E5466-E1EA-4A6D-A6C3-4D6BABF05BF8}" srcOrd="4" destOrd="0" presId="urn:microsoft.com/office/officeart/2005/8/layout/vProcess5"/>
    <dgm:cxn modelId="{C4B9418F-1B05-4172-B47D-880E81DCBF35}" type="presParOf" srcId="{92C27EC4-8608-4E4C-997A-1F355F583278}" destId="{6CDFBCFA-134A-4F21-B1E0-445D6523769A}" srcOrd="5" destOrd="0" presId="urn:microsoft.com/office/officeart/2005/8/layout/vProcess5"/>
    <dgm:cxn modelId="{A4ED7869-C601-48A2-B83C-1FC55A1483A0}" type="presParOf" srcId="{92C27EC4-8608-4E4C-997A-1F355F583278}" destId="{EEACC5A0-7306-42DB-86CB-8B1B16F60FF0}" srcOrd="6" destOrd="0" presId="urn:microsoft.com/office/officeart/2005/8/layout/vProcess5"/>
    <dgm:cxn modelId="{CB515F5B-1324-44E1-B9D2-B9C0D619FE09}" type="presParOf" srcId="{92C27EC4-8608-4E4C-997A-1F355F583278}" destId="{90BDBC03-3433-495A-8FD4-00D9DDEEF3FA}" srcOrd="7" destOrd="0" presId="urn:microsoft.com/office/officeart/2005/8/layout/vProcess5"/>
    <dgm:cxn modelId="{18033D7C-955F-4A9B-9231-EC52FBE3FA1B}" type="presParOf" srcId="{92C27EC4-8608-4E4C-997A-1F355F583278}" destId="{3BEACB2E-E175-400F-8589-1AB2AE3FDBC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217BB-C74D-40B7-ACF8-D81A512689C3}">
      <dsp:nvSpPr>
        <dsp:cNvPr id="0" name=""/>
        <dsp:cNvSpPr/>
      </dsp:nvSpPr>
      <dsp:spPr>
        <a:xfrm>
          <a:off x="0" y="0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>
              <a:latin typeface="Courier New"/>
              <a:cs typeface="Courier New"/>
            </a:rPr>
            <a:t>Desenvolvido por – Apache </a:t>
          </a:r>
          <a:r>
            <a:rPr lang="pt-BR" sz="2500" kern="1200" err="1">
              <a:latin typeface="Courier New"/>
              <a:cs typeface="Courier New"/>
            </a:rPr>
            <a:t>Netbeans</a:t>
          </a:r>
          <a:r>
            <a:rPr lang="pt-BR" sz="2500" kern="1200">
              <a:latin typeface="Courier New"/>
              <a:cs typeface="Courier New"/>
            </a:rPr>
            <a:t> 23 com </a:t>
          </a:r>
          <a:r>
            <a:rPr lang="pt-BR" sz="2500" kern="1200" err="1">
              <a:latin typeface="Courier New"/>
              <a:cs typeface="Courier New"/>
            </a:rPr>
            <a:t>aplicaçao</a:t>
          </a:r>
          <a:r>
            <a:rPr lang="pt-BR" sz="2500" kern="1200">
              <a:latin typeface="Courier New"/>
              <a:cs typeface="Courier New"/>
            </a:rPr>
            <a:t> do </a:t>
          </a:r>
          <a:r>
            <a:rPr lang="pt-BR" sz="2500" kern="1200" err="1">
              <a:latin typeface="Courier New"/>
              <a:cs typeface="Courier New"/>
            </a:rPr>
            <a:t>JDk</a:t>
          </a:r>
          <a:r>
            <a:rPr lang="pt-BR" sz="2500" kern="1200">
              <a:latin typeface="Courier New"/>
              <a:cs typeface="Courier New"/>
            </a:rPr>
            <a:t> 1.8 para o uso do </a:t>
          </a:r>
          <a:r>
            <a:rPr lang="pt-BR" sz="2500" kern="1200" err="1">
              <a:latin typeface="Courier New"/>
              <a:cs typeface="Courier New"/>
            </a:rPr>
            <a:t>JavaFX</a:t>
          </a:r>
          <a:r>
            <a:rPr lang="pt-BR" sz="2500" kern="1200">
              <a:latin typeface="Courier New"/>
              <a:cs typeface="Courier New"/>
            </a:rPr>
            <a:t>;</a:t>
          </a:r>
          <a:endParaRPr lang="en-US" sz="2500" kern="1200">
            <a:latin typeface="Courier New"/>
            <a:cs typeface="Courier New"/>
          </a:endParaRPr>
        </a:p>
      </dsp:txBody>
      <dsp:txXfrm>
        <a:off x="36689" y="36689"/>
        <a:ext cx="7638376" cy="1179262"/>
      </dsp:txXfrm>
    </dsp:sp>
    <dsp:sp modelId="{1FB38DD8-648B-49AF-B9DC-01EF53DA9468}">
      <dsp:nvSpPr>
        <dsp:cNvPr id="0" name=""/>
        <dsp:cNvSpPr/>
      </dsp:nvSpPr>
      <dsp:spPr>
        <a:xfrm>
          <a:off x="793241" y="1461413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1899957"/>
            <a:satOff val="2167"/>
            <a:lumOff val="3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>
              <a:latin typeface="Courier New"/>
              <a:cs typeface="Courier New"/>
            </a:rPr>
            <a:t>API banco de dados SQLite3 com JDBC </a:t>
          </a:r>
          <a:r>
            <a:rPr lang="pt-BR" sz="2500" kern="1200" err="1">
              <a:latin typeface="Courier New"/>
              <a:cs typeface="Courier New"/>
            </a:rPr>
            <a:t>SQlite</a:t>
          </a:r>
          <a:r>
            <a:rPr lang="pt-BR" sz="2500" kern="1200">
              <a:latin typeface="Courier New"/>
              <a:cs typeface="Courier New"/>
            </a:rPr>
            <a:t>;</a:t>
          </a:r>
          <a:endParaRPr lang="en-US" sz="2500" kern="1200">
            <a:latin typeface="Courier New"/>
            <a:cs typeface="Courier New"/>
          </a:endParaRPr>
        </a:p>
      </dsp:txBody>
      <dsp:txXfrm>
        <a:off x="829930" y="1498102"/>
        <a:ext cx="7309238" cy="1179262"/>
      </dsp:txXfrm>
    </dsp:sp>
    <dsp:sp modelId="{20E1143A-8734-4FA8-B1CC-30D90EFA1945}">
      <dsp:nvSpPr>
        <dsp:cNvPr id="0" name=""/>
        <dsp:cNvSpPr/>
      </dsp:nvSpPr>
      <dsp:spPr>
        <a:xfrm>
          <a:off x="1586483" y="2922827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3799914"/>
            <a:satOff val="4333"/>
            <a:lumOff val="6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>
              <a:latin typeface="Courier New"/>
              <a:cs typeface="Courier New"/>
            </a:rPr>
            <a:t>Setup </a:t>
          </a:r>
          <a:r>
            <a:rPr lang="pt-BR" sz="2500" kern="1200" err="1">
              <a:latin typeface="Courier New"/>
              <a:cs typeface="Courier New"/>
            </a:rPr>
            <a:t>Compiler</a:t>
          </a:r>
          <a:r>
            <a:rPr lang="pt-BR" sz="2500" kern="1200">
              <a:latin typeface="Courier New"/>
              <a:ea typeface="Calibri Light" panose="020F0302020204030204"/>
              <a:cs typeface="Courier New"/>
            </a:rPr>
            <a:t>.</a:t>
          </a:r>
        </a:p>
      </dsp:txBody>
      <dsp:txXfrm>
        <a:off x="1623172" y="2959516"/>
        <a:ext cx="7309238" cy="1179262"/>
      </dsp:txXfrm>
    </dsp:sp>
    <dsp:sp modelId="{6E4E5466-E1EA-4A6D-A6C3-4D6BABF05BF8}">
      <dsp:nvSpPr>
        <dsp:cNvPr id="0" name=""/>
        <dsp:cNvSpPr/>
      </dsp:nvSpPr>
      <dsp:spPr>
        <a:xfrm>
          <a:off x="8175858" y="949918"/>
          <a:ext cx="814216" cy="8142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9057" y="949918"/>
        <a:ext cx="447818" cy="612698"/>
      </dsp:txXfrm>
    </dsp:sp>
    <dsp:sp modelId="{6CDFBCFA-134A-4F21-B1E0-445D6523769A}">
      <dsp:nvSpPr>
        <dsp:cNvPr id="0" name=""/>
        <dsp:cNvSpPr/>
      </dsp:nvSpPr>
      <dsp:spPr>
        <a:xfrm>
          <a:off x="8969099" y="2402981"/>
          <a:ext cx="814216" cy="8142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893728"/>
            <a:satOff val="6985"/>
            <a:lumOff val="12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893728"/>
              <a:satOff val="6985"/>
              <a:lumOff val="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52298" y="2402981"/>
        <a:ext cx="447818" cy="612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4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3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3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smarcas.net/oracle-logo/" TargetMode="External"/><Relationship Id="rId2" Type="http://schemas.openxmlformats.org/officeDocument/2006/relationships/hyperlink" Target="https://pt.videezy.com/abstrato/55025-codigo-binario-com-numeros-movendo-se-para-baixo-na-te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t/illustrations/ai-gerado-gato-programador-8252966/" TargetMode="External"/><Relationship Id="rId5" Type="http://schemas.openxmlformats.org/officeDocument/2006/relationships/hyperlink" Target="https://pt.vecteezy.com/png-gratis/fuma&#231;a-roxa" TargetMode="External"/><Relationship Id="rId4" Type="http://schemas.openxmlformats.org/officeDocument/2006/relationships/hyperlink" Target="https://brandslogos.com/j/java-logo-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hidden="1">
            <a:extLst>
              <a:ext uri="{FF2B5EF4-FFF2-40B4-BE49-F238E27FC236}">
                <a16:creationId xmlns:a16="http://schemas.microsoft.com/office/drawing/2014/main" id="{9DC4B8B3-3939-E20F-6FA8-004F5B0B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36" y="1604004"/>
            <a:ext cx="5446733" cy="72512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E3F424-8666-88A5-98BA-EF7BA7E83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796" y="694997"/>
            <a:ext cx="4865443" cy="1189738"/>
          </a:xfrm>
        </p:spPr>
        <p:txBody>
          <a:bodyPr>
            <a:normAutofit/>
          </a:bodyPr>
          <a:lstStyle/>
          <a:p>
            <a:r>
              <a:rPr lang="pt-BR">
                <a:latin typeface="SimSun"/>
                <a:ea typeface="SimSun"/>
                <a:cs typeface="Calibri Light"/>
              </a:rPr>
              <a:t>POO em JAVA 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2285C49-EEB0-7802-7C0E-F81B9C03DB34}"/>
              </a:ext>
            </a:extLst>
          </p:cNvPr>
          <p:cNvSpPr txBox="1">
            <a:spLocks/>
          </p:cNvSpPr>
          <p:nvPr/>
        </p:nvSpPr>
        <p:spPr>
          <a:xfrm>
            <a:off x="-1" y="2117"/>
            <a:ext cx="12192959" cy="87841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>
                <a:latin typeface="SimSun"/>
                <a:ea typeface="+mj-lt"/>
                <a:cs typeface="+mj-lt"/>
              </a:rPr>
              <a:t>Universidade Estácio - Unidade Santo André - Centro - SP</a:t>
            </a:r>
            <a:endParaRPr lang="pt-BR">
              <a:latin typeface="SimSun"/>
              <a:ea typeface="SimSun"/>
              <a:cs typeface="Calibri Light" panose="020F03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621C47-FFEF-3AD5-E61A-41DB2FB014FC}"/>
              </a:ext>
            </a:extLst>
          </p:cNvPr>
          <p:cNvSpPr txBox="1"/>
          <p:nvPr/>
        </p:nvSpPr>
        <p:spPr>
          <a:xfrm>
            <a:off x="3661327" y="3305616"/>
            <a:ext cx="48658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urier New"/>
                <a:cs typeface="Calibri"/>
              </a:rPr>
              <a:t>Projeto Destinado, apresentado à Faculdade Estácio Polo Santo André, da disciplina Programação Orientada a Objetos em JAVA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78A1A2-C297-2C84-6378-4BADBAC4C155}"/>
              </a:ext>
            </a:extLst>
          </p:cNvPr>
          <p:cNvSpPr txBox="1"/>
          <p:nvPr/>
        </p:nvSpPr>
        <p:spPr>
          <a:xfrm>
            <a:off x="5089037" y="6361704"/>
            <a:ext cx="1365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>
                <a:cs typeface="Calibri"/>
              </a:rPr>
              <a:t>2024</a:t>
            </a:r>
            <a:endParaRPr lang="pt-BR"/>
          </a:p>
          <a:p>
            <a:pPr algn="ctr"/>
            <a:r>
              <a:rPr lang="pt-BR" sz="1200">
                <a:cs typeface="Calibri"/>
              </a:rPr>
              <a:t>Santo André - SP</a:t>
            </a:r>
          </a:p>
        </p:txBody>
      </p:sp>
    </p:spTree>
    <p:extLst>
      <p:ext uri="{BB962C8B-B14F-4D97-AF65-F5344CB8AC3E}">
        <p14:creationId xmlns:p14="http://schemas.microsoft.com/office/powerpoint/2010/main" val="408581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2D4BD87-0CF6-61A6-EA32-B76E6CE7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950" t="6742" r="515" b="7809"/>
          <a:stretch/>
        </p:blipFill>
        <p:spPr>
          <a:xfrm>
            <a:off x="6315205" y="198329"/>
            <a:ext cx="5624380" cy="288667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B72E60A-663B-5C78-7B63-FB97DA519D26}"/>
              </a:ext>
            </a:extLst>
          </p:cNvPr>
          <p:cNvSpPr txBox="1">
            <a:spLocks/>
          </p:cNvSpPr>
          <p:nvPr/>
        </p:nvSpPr>
        <p:spPr>
          <a:xfrm>
            <a:off x="780071" y="1458488"/>
            <a:ext cx="3707746" cy="932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>
                <a:latin typeface="SimSun"/>
                <a:ea typeface="SimSun"/>
                <a:cs typeface="Calibri Light"/>
              </a:rPr>
              <a:t>Banco de dados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BE7EDC4-018E-12B6-DD27-D4D65DB6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40" t="6886" b="8218"/>
          <a:stretch/>
        </p:blipFill>
        <p:spPr>
          <a:xfrm>
            <a:off x="6311030" y="3433934"/>
            <a:ext cx="5628577" cy="289349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051392-F7C1-BC44-7664-509342C3D51D}"/>
              </a:ext>
            </a:extLst>
          </p:cNvPr>
          <p:cNvSpPr txBox="1"/>
          <p:nvPr/>
        </p:nvSpPr>
        <p:spPr>
          <a:xfrm>
            <a:off x="835068" y="2327753"/>
            <a:ext cx="35699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solidFill>
                  <a:schemeClr val="bg1"/>
                </a:solidFill>
                <a:latin typeface="Courier New"/>
                <a:cs typeface="Courier New"/>
              </a:rPr>
              <a:t>Banco de dados feito em </a:t>
            </a:r>
            <a:r>
              <a:rPr lang="pt-BR" err="1">
                <a:solidFill>
                  <a:schemeClr val="bg1"/>
                </a:solidFill>
                <a:latin typeface="Courier New"/>
                <a:cs typeface="Courier New"/>
              </a:rPr>
              <a:t>SQLite</a:t>
            </a:r>
            <a:r>
              <a:rPr lang="pt-BR">
                <a:solidFill>
                  <a:schemeClr val="bg1"/>
                </a:solidFill>
                <a:latin typeface="Courier New"/>
                <a:cs typeface="Courier New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chemeClr val="bg1"/>
                </a:solidFill>
                <a:latin typeface="Courier New"/>
                <a:cs typeface="Courier New"/>
              </a:rPr>
              <a:t>Banco de dados embutido na aplicação;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chemeClr val="bg1"/>
                </a:solidFill>
                <a:latin typeface="Courier New"/>
                <a:cs typeface="Courier New"/>
              </a:rPr>
              <a:t>Não requer um servidor separado para operar.</a:t>
            </a:r>
          </a:p>
        </p:txBody>
      </p:sp>
    </p:spTree>
    <p:extLst>
      <p:ext uri="{BB962C8B-B14F-4D97-AF65-F5344CB8AC3E}">
        <p14:creationId xmlns:p14="http://schemas.microsoft.com/office/powerpoint/2010/main" val="332857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D5318-2A94-469A-8A42-7D82417FD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5BCD9A-02C1-42A0-B883-839881CB5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9FCB5E4-9A39-4118-A287-4780BB870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0F0729A-0C5B-460F-B64F-0A2216C2F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9ABB39A-25D5-43F5-9346-96D565166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97C9E32-D1D3-4D91-A68D-01A403514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CD424853-5556-40A9-8E3D-E4D9BD93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FEEAD97-8365-49F1-ACF6-61CC2F93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F66998A-53D0-4CB3-834A-5DC9FA058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0CCB83D-87A2-45F5-AA57-5B01C7559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546D45F-AAC1-4378-9CDC-C5DDF169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30EC90B-886F-4893-9A4A-C4ED82378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D63201C-5C4A-4A85-B22E-A20123768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7137398-AB98-45A6-9330-81FDBC3E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0DF993-4137-41F8-A26B-59CF8F353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6C8D0D0-BEE2-4B26-AD1B-7D334DCCE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F688EC0-D220-4C3C-92F0-02359B2B4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E8F30BD-5D72-476F-A528-28A074EA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76ED6D6-87AB-4F8A-9D0F-57FE4FCE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E666497-4D40-404F-8295-E50914025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A39D65-0E3B-482A-B163-D1146C28B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2E1EBA-A713-4EB8-BDC8-441D65BD6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EA7116A-B72A-43F5-B3E1-A51AA8E4E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057AFE-9348-40F8-BD73-617FFF059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65893D-0C62-47C6-A188-ACD75910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87251C-B597-4FD7-98B4-C7BE41C0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A171C38-21FD-4377-9434-A489948BD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45922B03-3E8D-4BA3-9BB6-A1E634081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E9D1FF9-D68F-4247-A5B4-61BBB5F80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B9B7D611-D976-44C4-8EF5-1456BDF46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A5E115F0-065C-4ECA-B718-4282FDE91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635A818-0F20-4BB2-9B8D-98690E727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8089E05-EB2C-4C6D-8942-AF5F971A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C003232-1429-4739-9A80-4F3640AC4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44A48D51-D2E4-40F5-A266-CE9893395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128F18FE-6777-4ECA-B880-5EC2EE1A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F4A7BD6-2CDB-4E48-A9B5-220073D1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7726666D-DF9B-4CBA-BCA4-F900C7DEB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52D1B43-FBA7-48A2-B922-EB922D6A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C51FE981-B188-43A0-BA1C-EAC28010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7FAB4BD-DB7D-49C3-8A9E-D9D3C919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339648D1-F145-4716-9178-3E7801F3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A2A268F9-F6DD-4B6E-A314-19B36128C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69274A8-6EC0-4BCF-9047-475682B89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F3FD728-86A2-408F-9BED-5C3FF561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Monitores de computador antigos">
            <a:extLst>
              <a:ext uri="{FF2B5EF4-FFF2-40B4-BE49-F238E27FC236}">
                <a16:creationId xmlns:a16="http://schemas.microsoft.com/office/drawing/2014/main" id="{4EB6AEE6-326C-C764-9B8E-51B39326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08" b="-2"/>
          <a:stretch/>
        </p:blipFill>
        <p:spPr>
          <a:xfrm>
            <a:off x="20" y="10"/>
            <a:ext cx="6054528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6D27E3A-76BE-4E30-83BB-0084594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id="{7E30DCEE-E82C-437C-85F3-F142C6FF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C1E354-CEAB-4918-8C31-A6A03256A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2C4FF93-75D9-B7FB-99CB-95A29C66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6C56CE-62C6-78D2-86BD-1B7269A09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033" y="4411537"/>
            <a:ext cx="9224179" cy="751236"/>
          </a:xfrm>
        </p:spPr>
        <p:txBody>
          <a:bodyPr vert="horz" lIns="91440" tIns="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 err="1">
                <a:solidFill>
                  <a:srgbClr val="FFFEFF"/>
                </a:solidFill>
              </a:rPr>
              <a:t>Teorização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70C3E604-8A77-F5BB-7D5F-8B8DC4F2DBF8}"/>
              </a:ext>
            </a:extLst>
          </p:cNvPr>
          <p:cNvSpPr txBox="1">
            <a:spLocks/>
          </p:cNvSpPr>
          <p:nvPr/>
        </p:nvSpPr>
        <p:spPr>
          <a:xfrm>
            <a:off x="6570031" y="651814"/>
            <a:ext cx="3695262" cy="28183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err="1">
                <a:solidFill>
                  <a:srgbClr val="000000"/>
                </a:solidFill>
                <a:latin typeface="Courier New"/>
                <a:cs typeface="Arial"/>
              </a:rPr>
              <a:t>SQLite</a:t>
            </a:r>
            <a:r>
              <a:rPr lang="pt-BR" sz="1200" dirty="0">
                <a:solidFill>
                  <a:srgbClr val="000000"/>
                </a:solidFill>
                <a:latin typeface="Courier New"/>
                <a:cs typeface="Arial"/>
              </a:rPr>
              <a:t> é um sistema de gerenciamento de banco de dados relacional (RDBMS) leve e autônomo</a:t>
            </a:r>
          </a:p>
          <a:p>
            <a:r>
              <a:rPr lang="pt-BR" sz="1200" err="1">
                <a:solidFill>
                  <a:srgbClr val="000000"/>
                </a:solidFill>
                <a:latin typeface="Courier New"/>
                <a:cs typeface="Arial"/>
              </a:rPr>
              <a:t>SQLite</a:t>
            </a:r>
            <a:r>
              <a:rPr lang="pt-BR" sz="1200" dirty="0">
                <a:solidFill>
                  <a:srgbClr val="000000"/>
                </a:solidFill>
                <a:latin typeface="Courier New"/>
                <a:cs typeface="Arial"/>
              </a:rPr>
              <a:t> é uma biblioteca C que implementa um banco de dados SQL embutido</a:t>
            </a:r>
            <a:endParaRPr lang="pt-BR" sz="1200">
              <a:solidFill>
                <a:srgbClr val="000000"/>
              </a:solidFill>
              <a:latin typeface="Courier New"/>
              <a:cs typeface="Arial"/>
            </a:endParaRPr>
          </a:p>
          <a:p>
            <a:r>
              <a:rPr lang="pt-BR" sz="1200" b="1">
                <a:solidFill>
                  <a:srgbClr val="000000"/>
                </a:solidFill>
                <a:latin typeface="Courier New"/>
                <a:cs typeface="Arial"/>
              </a:rPr>
              <a:t>Transações ACID</a:t>
            </a:r>
            <a:r>
              <a:rPr lang="pt-BR" sz="1200" dirty="0">
                <a:solidFill>
                  <a:srgbClr val="000000"/>
                </a:solidFill>
                <a:latin typeface="Courier New"/>
                <a:cs typeface="Arial"/>
              </a:rPr>
              <a:t> suporta transações atômicas, consistentes, isoladas e duráveis (ACID), garantindo a integridade dos dados.</a:t>
            </a: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79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C486240-4147-D689-2F86-F1FDCD98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latin typeface="SimSun"/>
                <a:ea typeface="SimSun"/>
              </a:rPr>
              <a:t>Tela de Login</a:t>
            </a:r>
            <a:endParaRPr lang="en-US">
              <a:solidFill>
                <a:schemeClr val="bg1"/>
              </a:solidFill>
              <a:latin typeface="SimSun"/>
              <a:ea typeface="SimSun"/>
              <a:cs typeface="Calibri Light"/>
            </a:endParaRPr>
          </a:p>
        </p:txBody>
      </p:sp>
      <p:pic>
        <p:nvPicPr>
          <p:cNvPr id="4" name="Espaço Reservado para Conteúdo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8E4875D-3A73-16C2-8D86-9867F3F2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777" b="7664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571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2C4FF93-75D9-B7FB-99CB-95A29C66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0830266-1DC9-A4A2-E5A2-32D49364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2802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5E93F8E-5FF9-C55D-284E-CE863E72EC25}"/>
              </a:ext>
            </a:extLst>
          </p:cNvPr>
          <p:cNvSpPr txBox="1">
            <a:spLocks/>
          </p:cNvSpPr>
          <p:nvPr/>
        </p:nvSpPr>
        <p:spPr>
          <a:xfrm>
            <a:off x="1530825" y="5352197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latin typeface="SimSun"/>
                <a:ea typeface="+mj-lt"/>
                <a:cs typeface="+mj-lt"/>
              </a:rPr>
              <a:t>Código da </a:t>
            </a:r>
            <a:r>
              <a:rPr lang="en-US" err="1">
                <a:solidFill>
                  <a:schemeClr val="bg1"/>
                </a:solidFill>
                <a:latin typeface="SimSun"/>
                <a:ea typeface="+mj-lt"/>
                <a:cs typeface="+mj-lt"/>
              </a:rPr>
              <a:t>tela</a:t>
            </a:r>
            <a:r>
              <a:rPr lang="en-US">
                <a:solidFill>
                  <a:schemeClr val="bg1"/>
                </a:solidFill>
                <a:latin typeface="SimSun"/>
                <a:ea typeface="+mj-lt"/>
                <a:cs typeface="+mj-lt"/>
              </a:rPr>
              <a:t> de Login</a:t>
            </a:r>
            <a:endParaRPr lang="pt-BR">
              <a:solidFill>
                <a:schemeClr val="bg1"/>
              </a:solidFill>
              <a:latin typeface="SimSun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03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C486240-4147-D689-2F86-F1FDCD98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latin typeface="SimSun"/>
                <a:ea typeface="SimSun"/>
              </a:rPr>
              <a:t>Tela de Principal</a:t>
            </a:r>
            <a:endParaRPr lang="en-US">
              <a:solidFill>
                <a:schemeClr val="bg1"/>
              </a:solidFill>
              <a:latin typeface="SimSun"/>
              <a:ea typeface="SimSun"/>
              <a:cs typeface="Calibri Light"/>
            </a:endParaRPr>
          </a:p>
        </p:txBody>
      </p:sp>
      <p:pic>
        <p:nvPicPr>
          <p:cNvPr id="4" name="Espaço Reservado para Conteúdo 3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97E108BB-9F8D-92C5-0609-DFF98C5E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65" b="19645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53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2C4FF93-75D9-B7FB-99CB-95A29C66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latin typeface="SimSun"/>
                <a:ea typeface="+mj-lt"/>
                <a:cs typeface="+mj-lt"/>
              </a:rPr>
              <a:t>Código da </a:t>
            </a:r>
            <a:r>
              <a:rPr lang="en-US" err="1">
                <a:solidFill>
                  <a:schemeClr val="bg1"/>
                </a:solidFill>
                <a:latin typeface="SimSun"/>
                <a:ea typeface="+mj-lt"/>
                <a:cs typeface="+mj-lt"/>
              </a:rPr>
              <a:t>tela</a:t>
            </a:r>
            <a:r>
              <a:rPr lang="en-US">
                <a:solidFill>
                  <a:schemeClr val="bg1"/>
                </a:solidFill>
                <a:latin typeface="SimSun"/>
                <a:ea typeface="+mj-lt"/>
                <a:cs typeface="+mj-lt"/>
              </a:rPr>
              <a:t> principal</a:t>
            </a:r>
            <a:endParaRPr lang="en-US">
              <a:solidFill>
                <a:schemeClr val="bg1"/>
              </a:solidFill>
              <a:latin typeface="SimSun"/>
              <a:ea typeface="SimSun"/>
            </a:endParaRPr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77C3F36E-2A4A-9722-BCF1-93A3FA903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797" b="22436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42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C486240-4147-D689-2F86-F1FDCD98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  <a:latin typeface="SimSun"/>
                <a:ea typeface="SimSun"/>
              </a:rPr>
              <a:t>Tela de </a:t>
            </a:r>
            <a:r>
              <a:rPr lang="pt-BR">
                <a:solidFill>
                  <a:schemeClr val="bg1"/>
                </a:solidFill>
                <a:latin typeface="SimSun"/>
                <a:ea typeface="SimSun"/>
              </a:rPr>
              <a:t>criar</a:t>
            </a:r>
            <a:r>
              <a:rPr lang="en-US">
                <a:solidFill>
                  <a:schemeClr val="bg1"/>
                </a:solidFill>
                <a:latin typeface="SimSun"/>
                <a:ea typeface="SimSun"/>
              </a:rPr>
              <a:t>/</a:t>
            </a:r>
            <a:r>
              <a:rPr lang="en-US" err="1">
                <a:solidFill>
                  <a:schemeClr val="bg1"/>
                </a:solidFill>
                <a:latin typeface="SimSun"/>
                <a:ea typeface="calibri light"/>
                <a:cs typeface="calibri light"/>
              </a:rPr>
              <a:t>editar</a:t>
            </a:r>
            <a:endParaRPr lang="en-US" err="1">
              <a:solidFill>
                <a:schemeClr val="bg1"/>
              </a:solidFill>
              <a:latin typeface="SimSun"/>
              <a:ea typeface="Calibri Light"/>
              <a:cs typeface="Calibri Light"/>
            </a:endParaRPr>
          </a:p>
        </p:txBody>
      </p:sp>
      <p:pic>
        <p:nvPicPr>
          <p:cNvPr id="4" name="Espaço Reservado para Conteúdo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7002B9E-5CF1-4E7E-EFE6-A540865F6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58" b="10644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9134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2C4FF93-75D9-B7FB-99CB-95A29C66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latin typeface="SimSun"/>
                <a:ea typeface="SimSun"/>
              </a:rPr>
              <a:t> </a:t>
            </a:r>
            <a:r>
              <a:rPr lang="en-US">
                <a:latin typeface="SimSun"/>
                <a:ea typeface="SimSun"/>
                <a:cs typeface="+mj-lt"/>
              </a:rPr>
              <a:t>Código da </a:t>
            </a:r>
            <a:r>
              <a:rPr lang="en-US" err="1">
                <a:latin typeface="SimSun"/>
                <a:ea typeface="SimSun"/>
                <a:cs typeface="+mj-lt"/>
              </a:rPr>
              <a:t>tela</a:t>
            </a:r>
            <a:r>
              <a:rPr lang="en-US">
                <a:latin typeface="SimSun"/>
                <a:ea typeface="SimSun"/>
                <a:cs typeface="+mj-lt"/>
              </a:rPr>
              <a:t> </a:t>
            </a:r>
            <a:r>
              <a:rPr lang="en-US" err="1">
                <a:latin typeface="SimSun"/>
                <a:ea typeface="SimSun"/>
                <a:cs typeface="+mj-lt"/>
              </a:rPr>
              <a:t>criar</a:t>
            </a:r>
            <a:r>
              <a:rPr lang="en-US">
                <a:latin typeface="SimSun"/>
                <a:ea typeface="SimSun"/>
                <a:cs typeface="+mj-lt"/>
              </a:rPr>
              <a:t>/</a:t>
            </a:r>
            <a:r>
              <a:rPr lang="en-US" err="1">
                <a:latin typeface="SimSun"/>
                <a:ea typeface="SimSun"/>
                <a:cs typeface="+mj-lt"/>
              </a:rPr>
              <a:t>editar</a:t>
            </a:r>
          </a:p>
        </p:txBody>
      </p:sp>
      <p:pic>
        <p:nvPicPr>
          <p:cNvPr id="4" name="Espaço Reservado para Conteúdo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4078582-A48E-CCAD-34F1-937B47D4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2802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325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0AFF85-9751-4E50-8A35-BDFD3835D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22027D-D405-4D64-BAF2-39842B1D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93075BC-247A-408F-909E-06690143C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DF57F68-D0A9-4D19-AAF3-4039D295D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DE31D57-7E49-4713-B5E2-B9B3A4D6D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87BCE17-8BB6-4BBD-8566-4B9E335C2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99E06CE-1258-4EF2-8B8D-AAE67B505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B60A8-F752-4F14-8C46-DF3F17E5A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8D2D7DD-9D79-4178-8334-414B4293F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95B1059-5828-4E95-BF19-5155C6E71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77E10EB-11B2-4298-87B1-1D7A1BB7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AB3EEDC-0ADE-47F2-9493-A2800DAD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4F042A3-E9C3-40BC-A3BD-07ABD77B7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14B5B39-790F-4A9A-B654-4EF614A47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DC1C426-2E65-4A21-BFFC-65991C11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A926C62-1B95-40A4-800B-5C5DD3D97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6543EB5-98DD-4BC2-8DD2-750892D8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5082DE0-7230-4A62-A493-77C5BDDCF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0736558-C8E5-413E-8AD6-C8CE0F484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238CA56-13BC-497C-A1F3-70B856B04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05DCD6F2-A7F4-40F7-932F-399DDD822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D5A0B6F-C679-4AB7-85C0-61876B79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41497FDF-7D42-024B-F47C-97338B35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1" y="313967"/>
            <a:ext cx="4402277" cy="6222301"/>
          </a:xfrm>
          <a:prstGeom prst="rect">
            <a:avLst/>
          </a:prstGeom>
          <a:ln w="9525"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E47BCE0-0979-4CF9-8F89-B0FF41EF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7949C1-C6F1-499C-8779-A84FB75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9">
              <a:extLst>
                <a:ext uri="{FF2B5EF4-FFF2-40B4-BE49-F238E27FC236}">
                  <a16:creationId xmlns:a16="http://schemas.microsoft.com/office/drawing/2014/main" id="{53C58C2B-13B1-44D0-B7EB-82EFAB006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CE09781-BED4-4723-9FA1-71E2A664E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44CDBA3-26DD-2258-8733-9C35D079D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>
            <a:normAutofit/>
          </a:bodyPr>
          <a:lstStyle/>
          <a:p>
            <a:r>
              <a:rPr lang="pt-BR">
                <a:latin typeface="SimSun"/>
                <a:ea typeface="SimSun"/>
                <a:cs typeface="calibri light"/>
              </a:rPr>
              <a:t>Carta de autorização </a:t>
            </a:r>
          </a:p>
        </p:txBody>
      </p:sp>
    </p:spTree>
    <p:extLst>
      <p:ext uri="{BB962C8B-B14F-4D97-AF65-F5344CB8AC3E}">
        <p14:creationId xmlns:p14="http://schemas.microsoft.com/office/powerpoint/2010/main" val="205558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F0275E-2627-7900-F951-8973F29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pt-BR" sz="4400">
                <a:solidFill>
                  <a:schemeClr val="tx1"/>
                </a:solidFill>
                <a:latin typeface="SimSun"/>
                <a:ea typeface="SimSun"/>
                <a:cs typeface="Calibri Light"/>
              </a:rPr>
              <a:t>Referencias Bibliográfica</a:t>
            </a:r>
            <a:br>
              <a:rPr lang="pt-BR" sz="4400">
                <a:solidFill>
                  <a:schemeClr val="tx1"/>
                </a:solidFill>
                <a:latin typeface="SimSun"/>
                <a:ea typeface="SimSun"/>
                <a:cs typeface="Calibri Light"/>
              </a:rPr>
            </a:br>
            <a:r>
              <a:rPr lang="pt-BR" sz="4400">
                <a:solidFill>
                  <a:schemeClr val="tx1"/>
                </a:solidFill>
                <a:latin typeface="SimSun"/>
                <a:ea typeface="SimSun"/>
                <a:cs typeface="Calibri Light"/>
              </a:rPr>
              <a:t>das imagens</a:t>
            </a:r>
            <a:endParaRPr lang="pt-BR" sz="4400">
              <a:solidFill>
                <a:schemeClr val="tx1"/>
              </a:solidFill>
              <a:latin typeface="SimSun"/>
              <a:ea typeface="SimSun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5F1BF5-7EB9-1305-77A5-EEB13DF8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pt-BR">
                <a:latin typeface="Courier New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https://pt.videezy.com/abstrato/55025-codigo-binario-com-numeros-movendo-se-para-baixo-na-tela</a:t>
            </a:r>
            <a:endParaRPr lang="pt-BR">
              <a:latin typeface="Courier New"/>
              <a:ea typeface="+mn-lt"/>
              <a:cs typeface="+mn-lt"/>
            </a:endParaRPr>
          </a:p>
          <a:p>
            <a:r>
              <a:rPr lang="pt-BR">
                <a:latin typeface="Courier New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https://logosmarcas.net/oracle-logo/</a:t>
            </a:r>
            <a:endParaRPr lang="pt-BR">
              <a:latin typeface="Courier New"/>
              <a:ea typeface="+mn-lt"/>
              <a:cs typeface="+mn-lt"/>
            </a:endParaRPr>
          </a:p>
          <a:p>
            <a:r>
              <a:rPr lang="pt-BR">
                <a:latin typeface="Courier New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https://brandslogos.com/j/java-logo-1/</a:t>
            </a:r>
            <a:endParaRPr lang="pt-BR">
              <a:latin typeface="Courier New"/>
              <a:ea typeface="+mn-lt"/>
              <a:cs typeface="+mn-lt"/>
            </a:endParaRPr>
          </a:p>
          <a:p>
            <a:r>
              <a:rPr lang="pt-BR">
                <a:latin typeface="Courier New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https://pt.vecteezy.com/png-gratis/fumaça-roxa</a:t>
            </a:r>
            <a:endParaRPr lang="pt-BR">
              <a:latin typeface="Courier New"/>
              <a:ea typeface="+mn-lt"/>
              <a:cs typeface="+mn-lt"/>
            </a:endParaRPr>
          </a:p>
          <a:p>
            <a:r>
              <a:rPr lang="pt-BR">
                <a:latin typeface="Courier New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https://pixabay.com/pt/illustrations/ai-gerado-gato-programador-8252966/</a:t>
            </a:r>
            <a:endParaRPr lang="pt-BR">
              <a:latin typeface="Courier New"/>
              <a:ea typeface="+mn-lt"/>
              <a:cs typeface="+mn-lt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21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3F424-8666-88A5-98BA-EF7BA7E83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851" y="825180"/>
            <a:ext cx="9999118" cy="1043602"/>
          </a:xfrm>
        </p:spPr>
        <p:txBody>
          <a:bodyPr>
            <a:normAutofit/>
          </a:bodyPr>
          <a:lstStyle/>
          <a:p>
            <a:r>
              <a:rPr lang="pt-BR" sz="5000">
                <a:latin typeface="SimSun"/>
                <a:ea typeface="SimSun"/>
                <a:cs typeface="Calibri Light"/>
              </a:rPr>
              <a:t>Sistema Auxiliar De serviço 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CE5185-46B1-AC78-2DF9-5C1A7981D316}"/>
              </a:ext>
            </a:extLst>
          </p:cNvPr>
          <p:cNvSpPr txBox="1"/>
          <p:nvPr/>
        </p:nvSpPr>
        <p:spPr>
          <a:xfrm>
            <a:off x="5089037" y="6361704"/>
            <a:ext cx="1365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>
                <a:cs typeface="Calibri"/>
              </a:rPr>
              <a:t>2024</a:t>
            </a:r>
            <a:endParaRPr lang="pt-BR"/>
          </a:p>
          <a:p>
            <a:pPr algn="ctr"/>
            <a:r>
              <a:rPr lang="pt-BR" sz="1200">
                <a:cs typeface="Calibri"/>
              </a:rPr>
              <a:t>Santo André - SP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2E477FD1-5A82-2B9C-8699-3C82F8BC0AB3}"/>
              </a:ext>
            </a:extLst>
          </p:cNvPr>
          <p:cNvSpPr txBox="1">
            <a:spLocks/>
          </p:cNvSpPr>
          <p:nvPr/>
        </p:nvSpPr>
        <p:spPr>
          <a:xfrm>
            <a:off x="4107018" y="3231088"/>
            <a:ext cx="6408412" cy="2066200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dirty="0">
                <a:latin typeface="Courier New"/>
                <a:ea typeface="+mn-lt"/>
                <a:cs typeface="+mn-lt"/>
              </a:rPr>
              <a:t>Dennis Araujo Serafim Dias RA:202402266403</a:t>
            </a:r>
            <a:endParaRPr lang="pt-BR" dirty="0">
              <a:latin typeface="Courier New"/>
              <a:ea typeface="STXingkai"/>
              <a:cs typeface="Courier New"/>
            </a:endParaRPr>
          </a:p>
          <a:p>
            <a:pPr algn="r"/>
            <a:r>
              <a:rPr lang="pt-BR" dirty="0">
                <a:latin typeface="Courier New"/>
                <a:ea typeface="+mn-lt"/>
                <a:cs typeface="+mn-lt"/>
              </a:rPr>
              <a:t>Eduardo de Assis </a:t>
            </a:r>
            <a:r>
              <a:rPr lang="pt-BR" dirty="0" err="1">
                <a:latin typeface="Courier New"/>
                <a:ea typeface="+mn-lt"/>
                <a:cs typeface="+mn-lt"/>
              </a:rPr>
              <a:t>Vallini</a:t>
            </a:r>
            <a:r>
              <a:rPr lang="pt-BR" dirty="0">
                <a:latin typeface="Courier New"/>
                <a:ea typeface="+mn-lt"/>
                <a:cs typeface="+mn-lt"/>
              </a:rPr>
              <a:t> RA:202402266641</a:t>
            </a:r>
            <a:endParaRPr lang="pt-BR" dirty="0">
              <a:latin typeface="Courier New"/>
              <a:ea typeface="STXingkai"/>
              <a:cs typeface="Calibri"/>
            </a:endParaRPr>
          </a:p>
          <a:p>
            <a:pPr algn="r"/>
            <a:r>
              <a:rPr lang="pt-BR" dirty="0" err="1">
                <a:latin typeface="Courier New"/>
                <a:ea typeface="+mn-lt"/>
                <a:cs typeface="+mn-lt"/>
              </a:rPr>
              <a:t>Julio</a:t>
            </a:r>
            <a:r>
              <a:rPr lang="pt-BR" dirty="0">
                <a:latin typeface="Courier New"/>
                <a:ea typeface="+mn-lt"/>
                <a:cs typeface="+mn-lt"/>
              </a:rPr>
              <a:t> Francisco Bernardino RA:202402266632</a:t>
            </a:r>
            <a:endParaRPr lang="pt-BR" dirty="0">
              <a:latin typeface="Courier New"/>
              <a:ea typeface="STXingkai"/>
              <a:cs typeface="Calibri"/>
            </a:endParaRPr>
          </a:p>
          <a:p>
            <a:pPr algn="r"/>
            <a:r>
              <a:rPr lang="pt-BR" dirty="0">
                <a:latin typeface="Courier New"/>
                <a:ea typeface="STXingkai"/>
                <a:cs typeface="Calibri"/>
              </a:rPr>
              <a:t>Victor Luiz Umeki </a:t>
            </a:r>
            <a:r>
              <a:rPr lang="pt-BR" dirty="0" err="1">
                <a:latin typeface="Courier New"/>
                <a:ea typeface="STXingkai"/>
                <a:cs typeface="Calibri"/>
              </a:rPr>
              <a:t>Pozato</a:t>
            </a:r>
            <a:r>
              <a:rPr lang="pt-BR" dirty="0">
                <a:latin typeface="Courier New"/>
                <a:ea typeface="STXingkai"/>
                <a:cs typeface="Calibri"/>
              </a:rPr>
              <a:t> RA:</a:t>
            </a:r>
            <a:r>
              <a:rPr lang="pt-BR" dirty="0">
                <a:latin typeface="Courier New"/>
                <a:ea typeface="+mn-lt"/>
                <a:cs typeface="+mn-lt"/>
              </a:rPr>
              <a:t>202402620614</a:t>
            </a:r>
            <a:endParaRPr lang="pt-BR" dirty="0">
              <a:latin typeface="Courier New"/>
              <a:ea typeface="STXingkai"/>
              <a:cs typeface="Calibri"/>
            </a:endParaRPr>
          </a:p>
          <a:p>
            <a:pPr algn="r"/>
            <a:endParaRPr lang="pt-BR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7" name="Imagem 6" descr="Home - Removel">
            <a:extLst>
              <a:ext uri="{FF2B5EF4-FFF2-40B4-BE49-F238E27FC236}">
                <a16:creationId xmlns:a16="http://schemas.microsoft.com/office/drawing/2014/main" id="{22ABFAC9-C0B5-F4EB-DD06-FF3716B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61" y="1986289"/>
            <a:ext cx="2667000" cy="13335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945450E-C523-58D8-2AA4-1EBE7FAA0172}"/>
              </a:ext>
            </a:extLst>
          </p:cNvPr>
          <p:cNvSpPr txBox="1">
            <a:spLocks/>
          </p:cNvSpPr>
          <p:nvPr/>
        </p:nvSpPr>
        <p:spPr>
          <a:xfrm>
            <a:off x="-1" y="2117"/>
            <a:ext cx="12192959" cy="87841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>
                <a:latin typeface="SimSun"/>
                <a:ea typeface="+mj-lt"/>
                <a:cs typeface="+mj-lt"/>
              </a:rPr>
              <a:t>Universidade Estácio - Unidade Santo André - Centro - SP</a:t>
            </a:r>
            <a:endParaRPr lang="pt-BR">
              <a:latin typeface="SimSun"/>
              <a:ea typeface="SimSun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3894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5A17D615-1394-4658-9590-9022F62D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E07FB0A-C89F-4BB9-849D-20E98C22E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AC964818-8B3D-4D37-A1A9-2543356EF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6F9D3FEF-024D-4A22-9A50-CE3C65793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88E0512B-187F-4D7C-8071-E0D2290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F0AFB43C-A5DA-419B-8152-263CCCDC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373752EA-8BC2-437C-AF76-73C86464C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801100C7-EE1E-4A5E-BB5E-92649BB4E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FCEDF26C-D7C3-4D65-9947-BDF154BAB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C35AF583-0EF0-4F98-8538-CE685E070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368AFD0D-45AC-4653-BE29-4F1172E10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6438CC29-BF55-41CD-AAA8-49D78F3BB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6A6E0CE8-49F3-4548-8406-3458F2FF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E4CFC039-EC6B-46A4-83D7-A911821EC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B630E96-6498-40BC-A4C0-C6BEF956B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65AE7716-DB70-4BD7-AAC5-0120012FB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E5E7089-D280-4F95-9353-2CDA3F6A9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8B292DAD-B743-4C97-9C23-943618D4C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D6461074-285F-4983-9304-74D10A7CF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F90880AB-2D3F-4E91-8F02-D83C79F02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592E0C8A-2965-4EA6-A917-3DFC9F66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AC27CB5-4E59-8D33-A27A-745A44C1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68" y="2736733"/>
            <a:ext cx="10582607" cy="3079700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solidFill>
                  <a:schemeClr val="tx2"/>
                </a:solidFill>
              </a:rPr>
              <a:t>FIM</a:t>
            </a:r>
            <a:endParaRPr lang="en-US" sz="720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118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Ai Gerado Gato Programador - Imagens grátis no Pixabay">
            <a:extLst>
              <a:ext uri="{FF2B5EF4-FFF2-40B4-BE49-F238E27FC236}">
                <a16:creationId xmlns:a16="http://schemas.microsoft.com/office/drawing/2014/main" id="{C6C6AB59-F0BF-534E-DC69-8242A495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66" r="1" b="29426"/>
          <a:stretch/>
        </p:blipFill>
        <p:spPr>
          <a:xfrm>
            <a:off x="3215640" y="1120792"/>
            <a:ext cx="5760720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12541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xtura de linho branca">
            <a:extLst>
              <a:ext uri="{FF2B5EF4-FFF2-40B4-BE49-F238E27FC236}">
                <a16:creationId xmlns:a16="http://schemas.microsoft.com/office/drawing/2014/main" id="{F7723805-D062-08BB-DCBA-8CC78500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97" y="1008373"/>
            <a:ext cx="7172325" cy="44820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F04D00-C671-F14F-D8B0-C6A34FBE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15" y="1716185"/>
            <a:ext cx="3680885" cy="505217"/>
          </a:xfrm>
        </p:spPr>
        <p:txBody>
          <a:bodyPr/>
          <a:lstStyle/>
          <a:p>
            <a:r>
              <a:rPr lang="pt-BR" sz="2900">
                <a:latin typeface="SimSun"/>
                <a:ea typeface="SimSun"/>
                <a:cs typeface="Calibri Light"/>
              </a:rPr>
              <a:t>Proposta do Projeto </a:t>
            </a:r>
            <a:endParaRPr lang="pt-BR" sz="2900">
              <a:latin typeface="SimSun"/>
              <a:ea typeface="SimSun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1059FE-DCBE-602B-3EEA-8AFBC0BF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649" y="2317145"/>
            <a:ext cx="3558347" cy="201173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BR">
                <a:latin typeface="Courier New"/>
                <a:cs typeface="Calibri"/>
              </a:rPr>
              <a:t>Construção de sistema em Java;</a:t>
            </a:r>
            <a:endParaRPr lang="pt-BR"/>
          </a:p>
          <a:p>
            <a:pPr algn="l"/>
            <a:r>
              <a:rPr lang="pt-BR">
                <a:latin typeface="Courier New"/>
                <a:cs typeface="Calibri"/>
              </a:rPr>
              <a:t>Integração </a:t>
            </a:r>
            <a:r>
              <a:rPr lang="pt-BR" err="1">
                <a:latin typeface="Courier New"/>
                <a:cs typeface="Calibri"/>
              </a:rPr>
              <a:t>Database</a:t>
            </a:r>
            <a:r>
              <a:rPr lang="pt-BR">
                <a:latin typeface="Courier New"/>
                <a:cs typeface="Calibri"/>
              </a:rPr>
              <a:t>;</a:t>
            </a:r>
          </a:p>
          <a:p>
            <a:pPr algn="l"/>
            <a:r>
              <a:rPr lang="pt-BR">
                <a:latin typeface="Courier New"/>
                <a:cs typeface="Calibri"/>
              </a:rPr>
              <a:t>Aplicação de Interface intuitiva. </a:t>
            </a:r>
          </a:p>
          <a:p>
            <a:endParaRPr lang="pt-BR">
              <a:latin typeface="Courier New"/>
              <a:cs typeface="Calibri"/>
            </a:endParaRPr>
          </a:p>
          <a:p>
            <a:endParaRPr lang="pt-BR">
              <a:latin typeface="Courier New"/>
              <a:cs typeface="Calibri"/>
            </a:endParaRPr>
          </a:p>
        </p:txBody>
      </p:sp>
      <p:pic>
        <p:nvPicPr>
          <p:cNvPr id="6" name="Gráfico 5" descr="Diagrama de Venn com preenchimento sólido">
            <a:extLst>
              <a:ext uri="{FF2B5EF4-FFF2-40B4-BE49-F238E27FC236}">
                <a16:creationId xmlns:a16="http://schemas.microsoft.com/office/drawing/2014/main" id="{ACE5882B-F2C8-4BFF-F220-68B480496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6938" y="4100129"/>
            <a:ext cx="685801" cy="718458"/>
          </a:xfrm>
          <a:prstGeom prst="rect">
            <a:avLst/>
          </a:prstGeom>
        </p:spPr>
      </p:pic>
      <p:pic>
        <p:nvPicPr>
          <p:cNvPr id="14" name="Espaço Reservado para Conteúdo 13" descr="Código binário com números movendo-se para baixo na tela">
            <a:extLst>
              <a:ext uri="{FF2B5EF4-FFF2-40B4-BE49-F238E27FC236}">
                <a16:creationId xmlns:a16="http://schemas.microsoft.com/office/drawing/2014/main" id="{942F17A4-23E8-85F3-1E14-BAC6791E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29213" y="1558479"/>
            <a:ext cx="6275387" cy="3529905"/>
          </a:xfrm>
        </p:spPr>
      </p:pic>
      <p:pic>
        <p:nvPicPr>
          <p:cNvPr id="16" name="Imagem 15" descr="Java Logo PNG Transparent (1) – Brands Logos">
            <a:extLst>
              <a:ext uri="{FF2B5EF4-FFF2-40B4-BE49-F238E27FC236}">
                <a16:creationId xmlns:a16="http://schemas.microsoft.com/office/drawing/2014/main" id="{D2BA32A1-A7DF-03B6-097B-627EF7E6D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175" y="1796143"/>
            <a:ext cx="2743200" cy="2743200"/>
          </a:xfrm>
          <a:prstGeom prst="rect">
            <a:avLst/>
          </a:prstGeom>
        </p:spPr>
      </p:pic>
      <p:pic>
        <p:nvPicPr>
          <p:cNvPr id="19" name="Imagem 18" descr="Oracle Logo: valor, história, PNG">
            <a:extLst>
              <a:ext uri="{FF2B5EF4-FFF2-40B4-BE49-F238E27FC236}">
                <a16:creationId xmlns:a16="http://schemas.microsoft.com/office/drawing/2014/main" id="{160282B9-9C14-5C1D-4140-386DDB29F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371" y="1547132"/>
            <a:ext cx="2743200" cy="1543050"/>
          </a:xfrm>
          <a:prstGeom prst="rect">
            <a:avLst/>
          </a:prstGeom>
        </p:spPr>
      </p:pic>
      <p:pic>
        <p:nvPicPr>
          <p:cNvPr id="21" name="Gráfico 20" descr="Banco de dados com preenchimento sólido">
            <a:extLst>
              <a:ext uri="{FF2B5EF4-FFF2-40B4-BE49-F238E27FC236}">
                <a16:creationId xmlns:a16="http://schemas.microsoft.com/office/drawing/2014/main" id="{246A28EA-33A1-8317-7922-6E9868D90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84771" y="3548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Retifica Removel - Reparos">
            <a:extLst>
              <a:ext uri="{FF2B5EF4-FFF2-40B4-BE49-F238E27FC236}">
                <a16:creationId xmlns:a16="http://schemas.microsoft.com/office/drawing/2014/main" id="{832927C9-7AA3-0A1F-668F-CC0215B85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688" y="2819231"/>
            <a:ext cx="6275387" cy="232285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033578-E332-CC20-7BF0-9728E27B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24" y="1789871"/>
            <a:ext cx="4091747" cy="1022015"/>
          </a:xfrm>
        </p:spPr>
        <p:txBody>
          <a:bodyPr>
            <a:normAutofit fontScale="90000"/>
          </a:bodyPr>
          <a:lstStyle/>
          <a:p>
            <a:br>
              <a:rPr lang="pt-BR">
                <a:solidFill>
                  <a:schemeClr val="accent2"/>
                </a:solidFill>
                <a:cs typeface="Calibri Light"/>
              </a:rPr>
            </a:br>
            <a:br>
              <a:rPr lang="pt-BR">
                <a:solidFill>
                  <a:schemeClr val="tx1"/>
                </a:solidFill>
                <a:latin typeface="SimSun"/>
                <a:cs typeface="Calibri Light"/>
              </a:rPr>
            </a:br>
            <a:r>
              <a:rPr lang="pt-BR">
                <a:solidFill>
                  <a:schemeClr val="tx1"/>
                </a:solidFill>
                <a:latin typeface="SimSun"/>
                <a:ea typeface="SimSun"/>
                <a:cs typeface="Calibri Light"/>
              </a:rPr>
              <a:t>Projeto Sistema auxiliar para Retifica</a:t>
            </a:r>
            <a:endParaRPr lang="pt-BR">
              <a:solidFill>
                <a:schemeClr val="tx1"/>
              </a:solidFill>
              <a:latin typeface="SimSun"/>
              <a:ea typeface="SimSun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D2F2A1-FA8C-CEC5-5728-087F71D2A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745" y="2300602"/>
            <a:ext cx="3515574" cy="250074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BR">
                <a:latin typeface="Courier New"/>
                <a:cs typeface="Courier New"/>
              </a:rPr>
              <a:t>Acordo inicial tomou-se a ser um sistema com o propósito de criar e manipular os orçamentos;</a:t>
            </a:r>
            <a:endParaRPr lang="pt-BR"/>
          </a:p>
          <a:p>
            <a:pPr algn="l"/>
            <a:r>
              <a:rPr lang="pt-BR">
                <a:latin typeface="Courier New"/>
                <a:cs typeface="Courier New"/>
              </a:rPr>
              <a:t>Alterado para o propósito de Auxiliar o dia a dia e manipular as principais informações.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8AE3E6-F7CA-C000-7331-122821862831}"/>
              </a:ext>
            </a:extLst>
          </p:cNvPr>
          <p:cNvSpPr txBox="1">
            <a:spLocks/>
          </p:cNvSpPr>
          <p:nvPr/>
        </p:nvSpPr>
        <p:spPr>
          <a:xfrm>
            <a:off x="834716" y="1354957"/>
            <a:ext cx="3501197" cy="763221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latin typeface="SimSun"/>
                <a:ea typeface="SimSun"/>
                <a:cs typeface="Calibri Light"/>
              </a:rPr>
              <a:t>Acordado</a:t>
            </a:r>
          </a:p>
        </p:txBody>
      </p:sp>
    </p:spTree>
    <p:extLst>
      <p:ext uri="{BB962C8B-B14F-4D97-AF65-F5344CB8AC3E}">
        <p14:creationId xmlns:p14="http://schemas.microsoft.com/office/powerpoint/2010/main" val="245266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ADEC65-8A9D-4BFD-8952-4292D9641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598F98-1ED1-49F8-8941-FA80E09E4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6BE4FA-2E51-4414-B36E-E9C24357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7C761B2-B29B-4774-B1B9-82B840BA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D422D47-D3D9-4157-B69F-7579A629E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3710294-125D-4FEB-87CB-D7F9866C9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3ECDC0F-DD80-4BEF-B454-D6B271A45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BFC4311-57A4-4F83-985E-54C832C8F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0FA9269-2B29-4953-9336-C447C2464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531100F-8EB1-4CC3-80E8-5D8DFCD4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D986FA3-069E-41DF-B27E-6F325270A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3E944B7-8F14-4E7E-B8C6-FD98ED592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FDB624B-2C95-4709-9243-CB5A7BED6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7473935A-FEE6-449A-9949-56942013C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8DE41AB-6742-43A9-97E2-2396738B7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A0D9041-5B58-41F5-96FB-9C515AF02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AC1228C-05B5-4CBA-A753-CE4433429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47AEB02-5FB4-41A4-8986-C0315B018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A3035AE-75DC-4CAD-A5CC-780F4F8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22F2ECE-FD49-45F4-8BE9-6F856752E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B5FE05D-6CD9-447F-A57C-FF0DB347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6A261809-CAF8-482A-8D8D-4ED0BFC8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BD896033-5562-4541-BFB3-67EA201E3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383072D-B582-418C-85C8-0FE6EB64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2">
            <a:extLst>
              <a:ext uri="{FF2B5EF4-FFF2-40B4-BE49-F238E27FC236}">
                <a16:creationId xmlns:a16="http://schemas.microsoft.com/office/drawing/2014/main" id="{B0D860EA-325C-4881-82E0-C86A0FEA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F50772-9A10-451C-B7A6-6E302FB0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EBA431-E2AD-B03E-2DBE-331A82C3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53" y="756710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 err="1">
                <a:latin typeface="SimSun"/>
                <a:ea typeface="SimSun"/>
              </a:rPr>
              <a:t>Requisitos</a:t>
            </a:r>
            <a:r>
              <a:rPr lang="en-US" sz="3600">
                <a:latin typeface="SimSun"/>
                <a:ea typeface="SimSun"/>
              </a:rPr>
              <a:t> do </a:t>
            </a:r>
            <a:r>
              <a:rPr lang="en-US" sz="3600" err="1">
                <a:latin typeface="SimSun"/>
                <a:ea typeface="SimSun"/>
              </a:rPr>
              <a:t>sistema</a:t>
            </a:r>
            <a:endParaRPr lang="en-US" sz="3600">
              <a:latin typeface="SimSun"/>
              <a:ea typeface="SimSun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7978ABE6-C4CD-3360-C001-E7C8352A49A0}"/>
              </a:ext>
            </a:extLst>
          </p:cNvPr>
          <p:cNvSpPr txBox="1">
            <a:spLocks/>
          </p:cNvSpPr>
          <p:nvPr/>
        </p:nvSpPr>
        <p:spPr>
          <a:xfrm>
            <a:off x="873102" y="1636714"/>
            <a:ext cx="5768442" cy="383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Funcionais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:</a:t>
            </a:r>
            <a:endParaRPr lang="pt-BR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 Tela de Login;</a:t>
            </a:r>
            <a:endParaRPr lang="pt-BR" sz="20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 Tela principal para auxiliar o </a:t>
            </a: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Orçamento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 e </a:t>
            </a: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posteriormente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 o Serviço;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 Pop-up das </a:t>
            </a: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funções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 </a:t>
            </a: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Criar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 e </a:t>
            </a:r>
            <a:r>
              <a:rPr lang="en-US" sz="2000" err="1">
                <a:solidFill>
                  <a:srgbClr val="FFFFFE"/>
                </a:solidFill>
                <a:latin typeface="Courier New"/>
                <a:cs typeface="Courier New"/>
              </a:rPr>
              <a:t>Editar</a:t>
            </a:r>
            <a:r>
              <a:rPr lang="en-US" sz="2000">
                <a:solidFill>
                  <a:srgbClr val="FFFFFE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>
              <a:solidFill>
                <a:srgbClr val="FFFFFE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>
              <a:solidFill>
                <a:srgbClr val="FFFFFE"/>
              </a:solidFill>
            </a:endParaRPr>
          </a:p>
          <a:p>
            <a:endParaRPr lang="en-US" sz="1600">
              <a:solidFill>
                <a:srgbClr val="FFFF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6026A3-DA9D-69ED-5E10-C9B74CDF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7" r="49149" b="-3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ADEC65-8A9D-4BFD-8952-4292D9641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598F98-1ED1-49F8-8941-FA80E09E4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6BE4FA-2E51-4414-B36E-E9C24357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7C761B2-B29B-4774-B1B9-82B840BA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D422D47-D3D9-4157-B69F-7579A629E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3710294-125D-4FEB-87CB-D7F9866C9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3ECDC0F-DD80-4BEF-B454-D6B271A45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BFC4311-57A4-4F83-985E-54C832C8F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0FA9269-2B29-4953-9336-C447C2464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531100F-8EB1-4CC3-80E8-5D8DFCD4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D986FA3-069E-41DF-B27E-6F325270A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3E944B7-8F14-4E7E-B8C6-FD98ED592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FDB624B-2C95-4709-9243-CB5A7BED6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7473935A-FEE6-449A-9949-56942013C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8DE41AB-6742-43A9-97E2-2396738B7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A0D9041-5B58-41F5-96FB-9C515AF02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AC1228C-05B5-4CBA-A753-CE4433429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47AEB02-5FB4-41A4-8986-C0315B018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A3035AE-75DC-4CAD-A5CC-780F4F8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22F2ECE-FD49-45F4-8BE9-6F856752E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B5FE05D-6CD9-447F-A57C-FF0DB347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6A261809-CAF8-482A-8D8D-4ED0BFC8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BD896033-5562-4541-BFB3-67EA201E3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383072D-B582-418C-85C8-0FE6EB64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2">
            <a:extLst>
              <a:ext uri="{FF2B5EF4-FFF2-40B4-BE49-F238E27FC236}">
                <a16:creationId xmlns:a16="http://schemas.microsoft.com/office/drawing/2014/main" id="{B0D860EA-325C-4881-82E0-C86A0FEA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F50772-9A10-451C-B7A6-6E302FB0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EBA431-E2AD-B03E-2DBE-331A82C3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756710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 err="1">
                <a:latin typeface="SimSun"/>
                <a:ea typeface="SimSun"/>
              </a:rPr>
              <a:t>Requisitos</a:t>
            </a:r>
            <a:r>
              <a:rPr lang="en-US" sz="3600">
                <a:latin typeface="SimSun"/>
                <a:ea typeface="SimSun"/>
              </a:rPr>
              <a:t> do </a:t>
            </a:r>
            <a:r>
              <a:rPr lang="en-US" sz="3600" err="1">
                <a:latin typeface="SimSun"/>
                <a:ea typeface="SimSun"/>
              </a:rPr>
              <a:t>sistema</a:t>
            </a:r>
            <a:endParaRPr lang="en-US" sz="3600">
              <a:latin typeface="SimSun"/>
              <a:ea typeface="SimSun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7978ABE6-C4CD-3360-C001-E7C8352A49A0}"/>
              </a:ext>
            </a:extLst>
          </p:cNvPr>
          <p:cNvSpPr txBox="1">
            <a:spLocks/>
          </p:cNvSpPr>
          <p:nvPr/>
        </p:nvSpPr>
        <p:spPr>
          <a:xfrm>
            <a:off x="873102" y="1722439"/>
            <a:ext cx="5768442" cy="3750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Hardware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en-US" sz="2000" err="1">
                <a:solidFill>
                  <a:schemeClr val="bg1"/>
                </a:solidFill>
                <a:latin typeface="Courier New"/>
                <a:cs typeface="Courier New"/>
              </a:rPr>
              <a:t>Minimo</a:t>
            </a: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: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Dual Core 1.1Ghz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Intel UHD Graphics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2000" err="1">
                <a:solidFill>
                  <a:schemeClr val="bg1"/>
                </a:solidFill>
                <a:latin typeface="Courier New"/>
                <a:cs typeface="Courier New"/>
              </a:rPr>
              <a:t>Memória</a:t>
            </a: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 4GB de RAM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HD </a:t>
            </a:r>
            <a:r>
              <a:rPr lang="en-US" sz="2000" err="1">
                <a:solidFill>
                  <a:schemeClr val="bg1"/>
                </a:solidFill>
                <a:latin typeface="Courier New"/>
                <a:cs typeface="Courier New"/>
              </a:rPr>
              <a:t>ou</a:t>
            </a:r>
            <a:r>
              <a:rPr lang="en-US" sz="2000">
                <a:solidFill>
                  <a:schemeClr val="bg1"/>
                </a:solidFill>
                <a:latin typeface="Courier New"/>
                <a:cs typeface="Courier New"/>
              </a:rPr>
              <a:t> SSD 10GB</a:t>
            </a:r>
            <a:endParaRPr lang="pt-BR" sz="20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>
              <a:solidFill>
                <a:srgbClr val="FFFFFE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>
              <a:solidFill>
                <a:srgbClr val="FFFFFE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>
              <a:solidFill>
                <a:srgbClr val="FFFFFE"/>
              </a:solidFill>
              <a:latin typeface="Courier New"/>
              <a:ea typeface="calibri light"/>
              <a:cs typeface="Courier New"/>
            </a:endParaRPr>
          </a:p>
        </p:txBody>
      </p:sp>
      <p:pic>
        <p:nvPicPr>
          <p:cNvPr id="7" name="Picture 6" descr="Placa de circuito brilhante">
            <a:extLst>
              <a:ext uri="{FF2B5EF4-FFF2-40B4-BE49-F238E27FC236}">
                <a16:creationId xmlns:a16="http://schemas.microsoft.com/office/drawing/2014/main" id="{CAF4882D-EC52-A452-417B-B53996E6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86" r="11801" b="-3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2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0F2DE27-1297-4129-8109-8A8F621F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3576CE-E327-4733-A289-BEFB35F75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F2E2475-8B34-4000-B8B4-D1C0480EA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AFF0158B-67CA-4E5D-82E9-03294600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E791B238-571A-4C82-9B16-63D94A891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0F10DD1-A998-4B23-8C15-31B7FD35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E6BBC61-DC1C-44DA-9B00-6F69CE2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06CAA79-7669-426E-AB78-3E141D47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DA6EE275-29A0-4962-AFA6-FAD32DF50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2274EE13-0D62-4489-9B61-C616736FA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471730B6-C7FB-45ED-BCC5-40FD45BF2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D6FE80FB-C4EF-4D79-9559-D63549F14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C9CBAF19-21AE-40E8-8965-D5E6042F2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EBA99019-E134-4FD1-9B9C-5F2DCAAA9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00B654CA-DF8B-44BB-BF62-5B028D52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32411C03-987B-42CB-833D-E31A2790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5F9F126A-997B-4B39-8984-6563BA5D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49617DFE-E17F-4F67-9D22-C4197939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E5441641-3AA6-42CE-8E3B-D39246DD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A578EBB-B60C-404B-B968-F9D46DC8B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6A6D1E40-DD2C-4558-954C-47EC7417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6C40FCAF-C578-4360-9094-9F66028B7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63EAC42D-DC17-4FCB-B8F4-6AFBDA29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urier New"/>
                <a:ea typeface="SimSun"/>
                <a:cs typeface="Courier New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EBA431-E2AD-B03E-2DBE-331A82C3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SimSun"/>
                <a:ea typeface="SimSun"/>
              </a:rPr>
              <a:t>Ferramentas</a:t>
            </a:r>
          </a:p>
        </p:txBody>
      </p:sp>
      <p:graphicFrame>
        <p:nvGraphicFramePr>
          <p:cNvPr id="42" name="Espaço Reservado para Texto 3">
            <a:extLst>
              <a:ext uri="{FF2B5EF4-FFF2-40B4-BE49-F238E27FC236}">
                <a16:creationId xmlns:a16="http://schemas.microsoft.com/office/drawing/2014/main" id="{48EFD5FB-6969-D64B-EF67-AE61FBEBB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545006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683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4232A9E-804B-4C8D-A284-BDF641EDB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0E094A-E076-4424-8EED-C5BF6B4EA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60A90733-15A9-495B-817D-B73E9C89D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69F27075-96D5-4599-81A0-3773A2C8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D452C8DD-B891-478E-9E75-E9FFFF2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B4AD9E6D-97A3-4B35-AE0D-3B6534710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39E7F2DC-BBB5-4D45-B91D-6C7DB84E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AD36727-A424-445D-9BE3-5BA1F973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1D8CEB83-F9CD-4913-9C7B-5B25E198C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CA40F5FB-C8CF-45F7-9986-90899B277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31427943-152C-48AA-85DC-CE33F01B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3201B333-F849-4DE0-A2D0-56FE91EAA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7FF03B30-15F9-4DE1-87C3-9B5C88A05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D5EAF37D-77D1-41DA-9C9A-339176ECB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10A18BF-7024-4EF3-A414-4E746BD46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DE661C1E-BC4D-4DED-AA8D-270E03582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0F8CA59E-70D3-4311-8B1D-104E3E93D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849218D9-BB73-48D1-A1C4-FA851D8CB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1F0E8E51-8AC5-4E6A-8092-E3603630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EB24C236-DA03-470B-964E-334A2D335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2AE413F6-9D54-4483-B34B-0A74FE6F4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48659EE0-7FF2-4082-A7B8-DE1ADC4E5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24325E62-4D44-4DB4-B567-FDAF583C9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9BE8A-C6F5-4C27-AAB1-D3AE1C6C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1682" y="1699589"/>
            <a:ext cx="5936885" cy="3467610"/>
            <a:chOff x="791682" y="1699589"/>
            <a:chExt cx="5936885" cy="346761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6E716F4-0ED1-4DA2-86AF-59A395936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1682" y="1699589"/>
              <a:ext cx="5936885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imSun"/>
                <a:ea typeface="SimSun"/>
              </a:endParaRPr>
            </a:p>
          </p:txBody>
        </p:sp>
        <p:sp>
          <p:nvSpPr>
            <p:cNvPr id="73" name="Isosceles Triangle 22">
              <a:extLst>
                <a:ext uri="{FF2B5EF4-FFF2-40B4-BE49-F238E27FC236}">
                  <a16:creationId xmlns:a16="http://schemas.microsoft.com/office/drawing/2014/main" id="{64DDB81E-F12E-4F74-ABBB-F76096EDD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602131" y="489479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imSun"/>
                <a:ea typeface="SimSun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C057270-A20D-480C-A1B1-F4D8DF83E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1682" y="2275661"/>
              <a:ext cx="5935796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imSun"/>
                <a:ea typeface="SimSun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EBA431-E2AD-B03E-2DBE-331A82C3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510666"/>
            <a:ext cx="5741942" cy="81716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2500" err="1">
                <a:latin typeface="SimSun"/>
                <a:ea typeface="SimSun"/>
              </a:rPr>
              <a:t>Integrações</a:t>
            </a:r>
            <a:r>
              <a:rPr lang="en-US" sz="2500">
                <a:latin typeface="SimSun"/>
                <a:ea typeface="SimSun"/>
              </a:rPr>
              <a:t> do </a:t>
            </a:r>
            <a:r>
              <a:rPr lang="en-US" sz="2500" err="1">
                <a:latin typeface="SimSun"/>
                <a:ea typeface="SimSun"/>
              </a:rPr>
              <a:t>Projeto</a:t>
            </a:r>
            <a:endParaRPr lang="en-US" sz="2500">
              <a:latin typeface="SimSun"/>
              <a:ea typeface="SimSun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7978ABE6-C4CD-3360-C001-E7C8352A49A0}"/>
              </a:ext>
            </a:extLst>
          </p:cNvPr>
          <p:cNvSpPr txBox="1">
            <a:spLocks/>
          </p:cNvSpPr>
          <p:nvPr/>
        </p:nvSpPr>
        <p:spPr>
          <a:xfrm>
            <a:off x="787377" y="2318536"/>
            <a:ext cx="5742817" cy="3118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Facil </a:t>
            </a: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Manipulação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;</a:t>
            </a:r>
          </a:p>
          <a:p>
            <a:pPr marL="0">
              <a:lnSpc>
                <a:spcPct val="110000"/>
              </a:lnSpc>
            </a:pP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Design </a:t>
            </a: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intuitivo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;</a:t>
            </a:r>
          </a:p>
          <a:p>
            <a:pPr marL="0">
              <a:lnSpc>
                <a:spcPct val="110000"/>
              </a:lnSpc>
            </a:pP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Aplicação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 de </a:t>
            </a: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Usuário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 Login;</a:t>
            </a:r>
          </a:p>
          <a:p>
            <a:pPr marL="0">
              <a:lnSpc>
                <a:spcPct val="110000"/>
              </a:lnSpc>
            </a:pP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Tabela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 de </a:t>
            </a: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visualização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 com </a:t>
            </a:r>
            <a:r>
              <a:rPr lang="en-US" sz="1600" err="1">
                <a:solidFill>
                  <a:srgbClr val="FFFFFE"/>
                </a:solidFill>
                <a:latin typeface="Courier New"/>
                <a:cs typeface="Courier New"/>
              </a:rPr>
              <a:t>todos</a:t>
            </a:r>
            <a:r>
              <a:rPr lang="en-US" sz="1600">
                <a:solidFill>
                  <a:srgbClr val="FFFFFE"/>
                </a:solidFill>
                <a:latin typeface="Courier New"/>
                <a:cs typeface="Courier New"/>
              </a:rPr>
              <a:t> componentes.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endParaRPr lang="en-US" sz="1600">
              <a:solidFill>
                <a:srgbClr val="FFFFFE"/>
              </a:solidFill>
            </a:endParaRPr>
          </a:p>
          <a:p>
            <a:pPr marL="0">
              <a:lnSpc>
                <a:spcPct val="110000"/>
              </a:lnSpc>
            </a:pPr>
            <a:endParaRPr lang="en-US" sz="1600">
              <a:solidFill>
                <a:srgbClr val="FFFFFE"/>
              </a:solidFill>
            </a:endParaRPr>
          </a:p>
          <a:p>
            <a:pPr marL="0">
              <a:lnSpc>
                <a:spcPct val="110000"/>
              </a:lnSpc>
            </a:pPr>
            <a:endParaRPr lang="en-US" sz="1600">
              <a:solidFill>
                <a:srgbClr val="FFFFFE"/>
              </a:solidFill>
            </a:endParaRPr>
          </a:p>
        </p:txBody>
      </p:sp>
      <p:pic>
        <p:nvPicPr>
          <p:cNvPr id="42" name="Picture 41" descr="Pessoa escrevendo em um bloco de notas">
            <a:extLst>
              <a:ext uri="{FF2B5EF4-FFF2-40B4-BE49-F238E27FC236}">
                <a16:creationId xmlns:a16="http://schemas.microsoft.com/office/drawing/2014/main" id="{A226F93B-5818-374D-47C2-D61BA3AA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3" r="20288" b="-7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4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9E209-9C40-83D6-F8F0-4AA682FE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72" y="730216"/>
            <a:ext cx="3916513" cy="2456442"/>
          </a:xfrm>
        </p:spPr>
        <p:txBody>
          <a:bodyPr/>
          <a:lstStyle/>
          <a:p>
            <a:r>
              <a:rPr lang="pt-BR" sz="3200" dirty="0">
                <a:latin typeface="SimSun"/>
                <a:ea typeface="SimSun"/>
                <a:cs typeface="Calibri Light"/>
              </a:rPr>
              <a:t>Modelagem de dados</a:t>
            </a:r>
            <a:endParaRPr lang="pt-BR" sz="3200">
              <a:latin typeface="SimSun"/>
              <a:ea typeface="SimSun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2DFD58-E51F-4E6A-CB76-3ECC6186E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>
              <a:latin typeface="Calibri"/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pt-BR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pt-BR"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CE0E25-2B8D-BB0F-558A-90F1458DA1F7}"/>
              </a:ext>
            </a:extLst>
          </p:cNvPr>
          <p:cNvSpPr txBox="1"/>
          <p:nvPr/>
        </p:nvSpPr>
        <p:spPr>
          <a:xfrm>
            <a:off x="835068" y="2306876"/>
            <a:ext cx="359079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400">
                <a:solidFill>
                  <a:schemeClr val="bg1"/>
                </a:solidFill>
                <a:latin typeface="Courier New"/>
                <a:ea typeface="Calibri"/>
                <a:cs typeface="Arial"/>
              </a:rPr>
              <a:t>Construído a partir do software </a:t>
            </a:r>
            <a:r>
              <a:rPr lang="pt-BR" sz="1400" err="1">
                <a:solidFill>
                  <a:schemeClr val="bg1"/>
                </a:solidFill>
                <a:latin typeface="Courier New"/>
                <a:ea typeface="Calibri"/>
                <a:cs typeface="Arial"/>
              </a:rPr>
              <a:t>Brmodelos</a:t>
            </a:r>
            <a:r>
              <a:rPr lang="pt-BR" sz="1400">
                <a:solidFill>
                  <a:schemeClr val="bg1"/>
                </a:solidFill>
                <a:latin typeface="Courier New"/>
                <a:ea typeface="Calibri"/>
                <a:cs typeface="Arial"/>
              </a:rPr>
              <a:t> como estrutura para banco de dados no SQLITE;</a:t>
            </a:r>
            <a:endParaRPr lang="pt-BR" sz="1400">
              <a:solidFill>
                <a:schemeClr val="bg1"/>
              </a:solidFill>
              <a:latin typeface="Courier New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BR" sz="1400">
                <a:solidFill>
                  <a:schemeClr val="bg1"/>
                </a:solidFill>
                <a:latin typeface="Courier New"/>
                <a:cs typeface="Arial"/>
              </a:rPr>
              <a:t>modelagem é essencial para assegurar que todas as demandas e particularidades do sistema;</a:t>
            </a:r>
          </a:p>
          <a:p>
            <a:pPr marL="285750" indent="-285750">
              <a:buFont typeface="Arial"/>
              <a:buChar char="•"/>
            </a:pPr>
            <a:r>
              <a:rPr lang="pt-BR" sz="1400">
                <a:solidFill>
                  <a:schemeClr val="bg1"/>
                </a:solidFill>
                <a:latin typeface="Courier New"/>
                <a:cs typeface="Arial"/>
              </a:rPr>
              <a:t>entidades meticulosamente estabelecidas.</a:t>
            </a:r>
            <a:endParaRPr lang="pt-BR" sz="1400">
              <a:solidFill>
                <a:schemeClr val="bg1"/>
              </a:solidFill>
              <a:cs typeface="Arial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EBEE827-F1D1-3972-A552-FE3F88C7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997" b="32591"/>
          <a:stretch/>
        </p:blipFill>
        <p:spPr>
          <a:xfrm>
            <a:off x="5196625" y="592405"/>
            <a:ext cx="5230795" cy="2522033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C9D1EAA4-9524-E8F1-2102-089F79D3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315" b="36202"/>
          <a:stretch/>
        </p:blipFill>
        <p:spPr>
          <a:xfrm>
            <a:off x="5454202" y="3562682"/>
            <a:ext cx="5575603" cy="22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87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Atlas</vt:lpstr>
      <vt:lpstr>POO em JAVA </vt:lpstr>
      <vt:lpstr>Sistema Auxiliar De serviço </vt:lpstr>
      <vt:lpstr>Proposta do Projeto </vt:lpstr>
      <vt:lpstr>  Projeto Sistema auxiliar para Retifica</vt:lpstr>
      <vt:lpstr>Requisitos do sistema</vt:lpstr>
      <vt:lpstr>Requisitos do sistema</vt:lpstr>
      <vt:lpstr>Ferramentas</vt:lpstr>
      <vt:lpstr>Integrações do Projeto</vt:lpstr>
      <vt:lpstr>Modelagem de dados</vt:lpstr>
      <vt:lpstr>Apresentação do PowerPoint</vt:lpstr>
      <vt:lpstr> </vt:lpstr>
      <vt:lpstr>Tela de Login</vt:lpstr>
      <vt:lpstr> </vt:lpstr>
      <vt:lpstr>Tela de Principal</vt:lpstr>
      <vt:lpstr>Código da tela principal</vt:lpstr>
      <vt:lpstr>Tela de criar/editar</vt:lpstr>
      <vt:lpstr> Código da tela criar/editar</vt:lpstr>
      <vt:lpstr>Carta de autorização </vt:lpstr>
      <vt:lpstr>Referencias Bibliográfica das imagens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18</cp:revision>
  <dcterms:created xsi:type="dcterms:W3CDTF">2024-11-13T23:55:05Z</dcterms:created>
  <dcterms:modified xsi:type="dcterms:W3CDTF">2024-11-19T14:58:23Z</dcterms:modified>
</cp:coreProperties>
</file>